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65" r:id="rId11"/>
    <p:sldId id="274" r:id="rId12"/>
    <p:sldId id="266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262"/>
    <a:srgbClr val="0065B0"/>
    <a:srgbClr val="FF0505"/>
    <a:srgbClr val="EA0000"/>
    <a:srgbClr val="444444"/>
    <a:srgbClr val="0FCED3"/>
    <a:srgbClr val="D60093"/>
    <a:srgbClr val="CC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817" autoAdjust="0"/>
    <p:restoredTop sz="99548" autoAdjust="0"/>
  </p:normalViewPr>
  <p:slideViewPr>
    <p:cSldViewPr>
      <p:cViewPr varScale="1">
        <p:scale>
          <a:sx n="88" d="100"/>
          <a:sy n="88" d="100"/>
        </p:scale>
        <p:origin x="96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9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BB2A-1528-4AAF-9A21-F4370666C7B2}" type="datetimeFigureOut">
              <a:rPr lang="en-JM" smtClean="0"/>
              <a:pPr/>
              <a:t>10/11/2015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8927C-AB49-450F-8967-4AD52E2DC3DA}" type="slidenum">
              <a:rPr lang="en-JM" smtClean="0"/>
              <a:pPr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52751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90015-6979-4CAF-87BC-D33F74A1F261}" type="datetimeFigureOut">
              <a:rPr lang="en-JM" smtClean="0"/>
              <a:pPr/>
              <a:t>10/11/2015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CA0D8-6577-48B2-BA77-88519BAFBFDA}" type="slidenum">
              <a:rPr lang="en-JM" smtClean="0"/>
              <a:pPr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59120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JM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2F42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5" descr="C:\E\!_work\mara\gr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1"/>
            <a:ext cx="431204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314099"/>
            <a:ext cx="4419600" cy="4010501"/>
          </a:xfrm>
          <a:prstGeom prst="rect">
            <a:avLst/>
          </a:prstGeom>
        </p:spPr>
      </p:pic>
      <p:sp>
        <p:nvSpPr>
          <p:cNvPr id="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1066800" y="2364900"/>
            <a:ext cx="2217906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700" b="0">
                <a:solidFill>
                  <a:srgbClr val="2F4262"/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1066800" y="2669699"/>
            <a:ext cx="2743200" cy="711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1066800" y="3584100"/>
            <a:ext cx="2217906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700" b="0">
                <a:solidFill>
                  <a:srgbClr val="2F4262"/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1066800" y="3888899"/>
            <a:ext cx="2743200" cy="711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1066800" y="4828699"/>
            <a:ext cx="2217906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700" b="0">
                <a:solidFill>
                  <a:srgbClr val="2F4262"/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1066800" y="5133498"/>
            <a:ext cx="2743200" cy="711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24"/>
          <p:cNvSpPr>
            <a:spLocks noGrp="1"/>
          </p:cNvSpPr>
          <p:nvPr>
            <p:ph type="pic" sz="quarter" idx="28"/>
          </p:nvPr>
        </p:nvSpPr>
        <p:spPr>
          <a:xfrm>
            <a:off x="4315496" y="2634163"/>
            <a:ext cx="3860269" cy="242313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7389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791200" y="2364317"/>
            <a:ext cx="2667000" cy="886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700" b="0">
                <a:solidFill>
                  <a:srgbClr val="2F4262"/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791200" y="3556001"/>
            <a:ext cx="2533650" cy="378884"/>
          </a:xfrm>
          <a:solidFill>
            <a:srgbClr val="2F4262"/>
          </a:solidFill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6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5791200" y="3934884"/>
            <a:ext cx="2819400" cy="711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5791200" y="5005917"/>
            <a:ext cx="2514600" cy="378884"/>
          </a:xfrm>
          <a:solidFill>
            <a:srgbClr val="2F4262"/>
          </a:solidFill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6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5791200" y="5384800"/>
            <a:ext cx="2971800" cy="711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02482"/>
            <a:ext cx="5257800" cy="3012518"/>
          </a:xfrm>
          <a:prstGeom prst="rect">
            <a:avLst/>
          </a:prstGeom>
        </p:spPr>
      </p:pic>
      <p:sp>
        <p:nvSpPr>
          <p:cNvPr id="13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1176793" y="3048000"/>
            <a:ext cx="3666213" cy="212003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09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200400" y="2194679"/>
            <a:ext cx="0" cy="3581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096000" y="2194679"/>
            <a:ext cx="0" cy="3581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57200" y="2717800"/>
            <a:ext cx="2590800" cy="3149600"/>
          </a:xfrm>
        </p:spPr>
        <p:txBody>
          <a:bodyPr>
            <a:normAutofit/>
          </a:bodyPr>
          <a:lstStyle>
            <a:lvl1pPr>
              <a:buClr>
                <a:srgbClr val="0070C0"/>
              </a:buClr>
              <a:buSzPct val="120000"/>
              <a:buFont typeface="Courier New" pitchFamily="49" charset="0"/>
              <a:buChar char="o"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3352800" y="2717800"/>
            <a:ext cx="2590800" cy="3149600"/>
          </a:xfrm>
        </p:spPr>
        <p:txBody>
          <a:bodyPr>
            <a:normAutofit/>
          </a:bodyPr>
          <a:lstStyle>
            <a:lvl1pPr>
              <a:buClr>
                <a:srgbClr val="0070C0"/>
              </a:buClr>
              <a:buSzPct val="120000"/>
              <a:buFont typeface="Courier New" pitchFamily="49" charset="0"/>
              <a:buChar char="o"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248400" y="2717800"/>
            <a:ext cx="2590800" cy="3149600"/>
          </a:xfrm>
        </p:spPr>
        <p:txBody>
          <a:bodyPr>
            <a:normAutofit/>
          </a:bodyPr>
          <a:lstStyle>
            <a:lvl1pPr>
              <a:buClr>
                <a:srgbClr val="0070C0"/>
              </a:buClr>
              <a:buSzPct val="120000"/>
              <a:buFont typeface="Courier New" pitchFamily="49" charset="0"/>
              <a:buChar char="o"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38"/>
          <p:cNvSpPr>
            <a:spLocks noGrp="1"/>
          </p:cNvSpPr>
          <p:nvPr>
            <p:ph sz="quarter" idx="37"/>
          </p:nvPr>
        </p:nvSpPr>
        <p:spPr>
          <a:xfrm>
            <a:off x="457200" y="2209800"/>
            <a:ext cx="2057400" cy="381000"/>
          </a:xfrm>
          <a:solidFill>
            <a:srgbClr val="2F4262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ent Placeholder 38"/>
          <p:cNvSpPr>
            <a:spLocks noGrp="1"/>
          </p:cNvSpPr>
          <p:nvPr>
            <p:ph sz="quarter" idx="38"/>
          </p:nvPr>
        </p:nvSpPr>
        <p:spPr>
          <a:xfrm>
            <a:off x="3352800" y="2209800"/>
            <a:ext cx="2057400" cy="381000"/>
          </a:xfrm>
          <a:solidFill>
            <a:srgbClr val="2F4262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Content Placeholder 38"/>
          <p:cNvSpPr>
            <a:spLocks noGrp="1"/>
          </p:cNvSpPr>
          <p:nvPr>
            <p:ph sz="quarter" idx="39"/>
          </p:nvPr>
        </p:nvSpPr>
        <p:spPr>
          <a:xfrm>
            <a:off x="6248400" y="2209800"/>
            <a:ext cx="2057400" cy="381000"/>
          </a:xfrm>
          <a:solidFill>
            <a:srgbClr val="2F4262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26362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8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6667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 dirty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533400" y="2108200"/>
            <a:ext cx="1828800" cy="179628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JM" dirty="0"/>
          </a:p>
        </p:txBody>
      </p:sp>
      <p:sp>
        <p:nvSpPr>
          <p:cNvPr id="32" name="Picture Placeholder 29"/>
          <p:cNvSpPr>
            <a:spLocks noGrp="1"/>
          </p:cNvSpPr>
          <p:nvPr>
            <p:ph type="pic" sz="quarter" idx="14"/>
          </p:nvPr>
        </p:nvSpPr>
        <p:spPr>
          <a:xfrm>
            <a:off x="2590800" y="2108200"/>
            <a:ext cx="1828800" cy="179628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34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4648200" y="2108200"/>
            <a:ext cx="1828800" cy="179628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36" name="Picture Placeholder 29"/>
          <p:cNvSpPr>
            <a:spLocks noGrp="1"/>
          </p:cNvSpPr>
          <p:nvPr>
            <p:ph type="pic" sz="quarter" idx="16"/>
          </p:nvPr>
        </p:nvSpPr>
        <p:spPr>
          <a:xfrm>
            <a:off x="6705600" y="2108200"/>
            <a:ext cx="1828800" cy="179628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39" name="Content Placeholder 37"/>
          <p:cNvSpPr>
            <a:spLocks noGrp="1"/>
          </p:cNvSpPr>
          <p:nvPr>
            <p:ph sz="quarter" idx="18"/>
          </p:nvPr>
        </p:nvSpPr>
        <p:spPr>
          <a:xfrm>
            <a:off x="2514600" y="4597400"/>
            <a:ext cx="1901952" cy="431800"/>
          </a:xfrm>
        </p:spPr>
        <p:txBody>
          <a:bodyPr>
            <a:noAutofit/>
          </a:bodyPr>
          <a:lstStyle>
            <a:lvl1pPr>
              <a:buNone/>
              <a:defRPr sz="1600">
                <a:latin typeface="Georgia" panose="02040502050405020303" pitchFamily="18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9"/>
          </p:nvPr>
        </p:nvSpPr>
        <p:spPr>
          <a:xfrm>
            <a:off x="4572000" y="4597400"/>
            <a:ext cx="1901952" cy="431800"/>
          </a:xfrm>
        </p:spPr>
        <p:txBody>
          <a:bodyPr>
            <a:noAutofit/>
          </a:bodyPr>
          <a:lstStyle>
            <a:lvl1pPr>
              <a:buNone/>
              <a:defRPr sz="1600">
                <a:latin typeface="Georgia" panose="02040502050405020303" pitchFamily="18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Content Placeholder 37"/>
          <p:cNvSpPr>
            <a:spLocks noGrp="1"/>
          </p:cNvSpPr>
          <p:nvPr>
            <p:ph sz="quarter" idx="20"/>
          </p:nvPr>
        </p:nvSpPr>
        <p:spPr>
          <a:xfrm>
            <a:off x="6629400" y="4597400"/>
            <a:ext cx="1901952" cy="431800"/>
          </a:xfrm>
        </p:spPr>
        <p:txBody>
          <a:bodyPr>
            <a:noAutofit/>
          </a:bodyPr>
          <a:lstStyle>
            <a:lvl1pPr>
              <a:buNone/>
              <a:defRPr sz="1600">
                <a:latin typeface="Georgia" panose="02040502050405020303" pitchFamily="18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Content Placeholder 37"/>
          <p:cNvSpPr>
            <a:spLocks noGrp="1"/>
          </p:cNvSpPr>
          <p:nvPr>
            <p:ph sz="quarter" idx="21"/>
          </p:nvPr>
        </p:nvSpPr>
        <p:spPr>
          <a:xfrm>
            <a:off x="457200" y="4597400"/>
            <a:ext cx="1901952" cy="431800"/>
          </a:xfrm>
        </p:spPr>
        <p:txBody>
          <a:bodyPr>
            <a:noAutofit/>
          </a:bodyPr>
          <a:lstStyle>
            <a:lvl1pPr>
              <a:buNone/>
              <a:defRPr sz="1600">
                <a:latin typeface="Georgia" panose="02040502050405020303" pitchFamily="18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37"/>
          <p:cNvSpPr>
            <a:spLocks noGrp="1"/>
          </p:cNvSpPr>
          <p:nvPr>
            <p:ph sz="quarter" idx="26"/>
          </p:nvPr>
        </p:nvSpPr>
        <p:spPr>
          <a:xfrm>
            <a:off x="2514600" y="4927600"/>
            <a:ext cx="1901952" cy="13208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37"/>
          <p:cNvSpPr>
            <a:spLocks noGrp="1"/>
          </p:cNvSpPr>
          <p:nvPr>
            <p:ph sz="quarter" idx="27"/>
          </p:nvPr>
        </p:nvSpPr>
        <p:spPr>
          <a:xfrm>
            <a:off x="4572000" y="4927600"/>
            <a:ext cx="1901952" cy="13208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Content Placeholder 37"/>
          <p:cNvSpPr>
            <a:spLocks noGrp="1"/>
          </p:cNvSpPr>
          <p:nvPr>
            <p:ph sz="quarter" idx="28"/>
          </p:nvPr>
        </p:nvSpPr>
        <p:spPr>
          <a:xfrm>
            <a:off x="6629400" y="4927600"/>
            <a:ext cx="1901952" cy="13208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37"/>
          <p:cNvSpPr>
            <a:spLocks noGrp="1"/>
          </p:cNvSpPr>
          <p:nvPr>
            <p:ph sz="quarter" idx="29"/>
          </p:nvPr>
        </p:nvSpPr>
        <p:spPr>
          <a:xfrm>
            <a:off x="457200" y="4927600"/>
            <a:ext cx="1901952" cy="13208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42"/>
          <p:cNvSpPr>
            <a:spLocks noGrp="1"/>
          </p:cNvSpPr>
          <p:nvPr>
            <p:ph type="body" sz="quarter" idx="25"/>
          </p:nvPr>
        </p:nvSpPr>
        <p:spPr>
          <a:xfrm>
            <a:off x="533400" y="3857752"/>
            <a:ext cx="1828800" cy="358648"/>
          </a:xfrm>
          <a:solidFill>
            <a:srgbClr val="2F4262"/>
          </a:solidFill>
        </p:spPr>
        <p:txBody>
          <a:bodyPr anchor="ctr">
            <a:noAutofit/>
          </a:bodyPr>
          <a:lstStyle>
            <a:lvl1pPr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42"/>
          <p:cNvSpPr>
            <a:spLocks noGrp="1"/>
          </p:cNvSpPr>
          <p:nvPr>
            <p:ph type="body" sz="quarter" idx="30"/>
          </p:nvPr>
        </p:nvSpPr>
        <p:spPr>
          <a:xfrm>
            <a:off x="2590800" y="3857752"/>
            <a:ext cx="1828800" cy="358648"/>
          </a:xfrm>
          <a:solidFill>
            <a:srgbClr val="2F4262"/>
          </a:solidFill>
        </p:spPr>
        <p:txBody>
          <a:bodyPr anchor="ctr">
            <a:noAutofit/>
          </a:bodyPr>
          <a:lstStyle>
            <a:lvl1pPr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42"/>
          <p:cNvSpPr>
            <a:spLocks noGrp="1"/>
          </p:cNvSpPr>
          <p:nvPr>
            <p:ph type="body" sz="quarter" idx="31"/>
          </p:nvPr>
        </p:nvSpPr>
        <p:spPr>
          <a:xfrm>
            <a:off x="4648200" y="3857752"/>
            <a:ext cx="1828800" cy="358648"/>
          </a:xfrm>
          <a:solidFill>
            <a:srgbClr val="2F4262"/>
          </a:solidFill>
        </p:spPr>
        <p:txBody>
          <a:bodyPr anchor="ctr">
            <a:noAutofit/>
          </a:bodyPr>
          <a:lstStyle>
            <a:lvl1pPr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42"/>
          <p:cNvSpPr>
            <a:spLocks noGrp="1"/>
          </p:cNvSpPr>
          <p:nvPr>
            <p:ph type="body" sz="quarter" idx="32"/>
          </p:nvPr>
        </p:nvSpPr>
        <p:spPr>
          <a:xfrm>
            <a:off x="6705600" y="3857752"/>
            <a:ext cx="1828800" cy="358648"/>
          </a:xfrm>
          <a:solidFill>
            <a:srgbClr val="2F4262"/>
          </a:solidFill>
        </p:spPr>
        <p:txBody>
          <a:bodyPr anchor="ctr">
            <a:noAutofit/>
          </a:bodyPr>
          <a:lstStyle>
            <a:lvl1pPr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>
          <a:xfrm>
            <a:off x="457200" y="1930400"/>
            <a:ext cx="8229600" cy="6858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Chart Placeholder 25"/>
          <p:cNvSpPr>
            <a:spLocks noGrp="1"/>
          </p:cNvSpPr>
          <p:nvPr>
            <p:ph type="chart" sz="quarter" idx="14"/>
          </p:nvPr>
        </p:nvSpPr>
        <p:spPr>
          <a:xfrm>
            <a:off x="304800" y="2819400"/>
            <a:ext cx="4572000" cy="3429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chart</a:t>
            </a:r>
            <a:endParaRPr lang="en-JM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562600" y="3632200"/>
            <a:ext cx="2667000" cy="23368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38"/>
          <p:cNvSpPr>
            <a:spLocks noGrp="1"/>
          </p:cNvSpPr>
          <p:nvPr>
            <p:ph sz="quarter" idx="37"/>
          </p:nvPr>
        </p:nvSpPr>
        <p:spPr>
          <a:xfrm>
            <a:off x="5562600" y="3124200"/>
            <a:ext cx="2438400" cy="381000"/>
          </a:xfrm>
          <a:solidFill>
            <a:srgbClr val="2F4262"/>
          </a:solidFill>
        </p:spPr>
        <p:txBody>
          <a:bodyPr anchor="ctr">
            <a:noAutofit/>
          </a:bodyPr>
          <a:lstStyle>
            <a:lvl1pPr algn="l">
              <a:buNone/>
              <a:defRPr sz="16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26" name="Chart Placeholder 25"/>
          <p:cNvSpPr>
            <a:spLocks noGrp="1"/>
          </p:cNvSpPr>
          <p:nvPr>
            <p:ph type="chart" sz="quarter" idx="14"/>
          </p:nvPr>
        </p:nvSpPr>
        <p:spPr>
          <a:xfrm>
            <a:off x="4343400" y="1498600"/>
            <a:ext cx="4343400" cy="41402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chart</a:t>
            </a:r>
            <a:endParaRPr lang="en-JM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33400" y="1803401"/>
            <a:ext cx="2217906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700" b="0">
                <a:solidFill>
                  <a:srgbClr val="0070C0"/>
                </a:solidFill>
                <a:latin typeface="Bebas Neue" pitchFamily="34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533400" y="2108200"/>
            <a:ext cx="2743200" cy="812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33400" y="3225801"/>
            <a:ext cx="2217906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700" b="0">
                <a:solidFill>
                  <a:srgbClr val="0070C0"/>
                </a:solidFill>
                <a:latin typeface="Bebas Neue" pitchFamily="34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533400" y="3530600"/>
            <a:ext cx="2743200" cy="812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533400" y="4648201"/>
            <a:ext cx="2217906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700" b="0">
                <a:solidFill>
                  <a:srgbClr val="0070C0"/>
                </a:solidFill>
                <a:latin typeface="Bebas Neue" pitchFamily="34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533400" y="4953000"/>
            <a:ext cx="2743200" cy="812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6858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Chart Placeholder 25"/>
          <p:cNvSpPr>
            <a:spLocks noGrp="1"/>
          </p:cNvSpPr>
          <p:nvPr>
            <p:ph type="chart" sz="quarter" idx="14"/>
          </p:nvPr>
        </p:nvSpPr>
        <p:spPr>
          <a:xfrm>
            <a:off x="304800" y="2209800"/>
            <a:ext cx="4572000" cy="3429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chart</a:t>
            </a:r>
            <a:endParaRPr lang="en-JM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5867400" y="2413000"/>
            <a:ext cx="2667000" cy="7112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867400" y="3225800"/>
            <a:ext cx="2667000" cy="7112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7"/>
          </p:nvPr>
        </p:nvSpPr>
        <p:spPr>
          <a:xfrm>
            <a:off x="5867400" y="4038600"/>
            <a:ext cx="2667000" cy="7112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5867400" y="4851400"/>
            <a:ext cx="2667000" cy="7112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38"/>
          <p:cNvSpPr>
            <a:spLocks noGrp="1"/>
          </p:cNvSpPr>
          <p:nvPr>
            <p:ph sz="quarter" idx="37"/>
          </p:nvPr>
        </p:nvSpPr>
        <p:spPr>
          <a:xfrm>
            <a:off x="5029200" y="2580998"/>
            <a:ext cx="685800" cy="365760"/>
          </a:xfrm>
          <a:solidFill>
            <a:srgbClr val="0070C0"/>
          </a:solidFill>
          <a:ln>
            <a:noFill/>
          </a:ln>
        </p:spPr>
        <p:txBody>
          <a:bodyPr wrap="none" tIns="0" anchor="ctr">
            <a:normAutofit/>
          </a:bodyPr>
          <a:lstStyle>
            <a:lvl1pPr algn="ctr">
              <a:buNone/>
              <a:defRPr sz="1700" b="0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Content Placeholder 38"/>
          <p:cNvSpPr>
            <a:spLocks noGrp="1"/>
          </p:cNvSpPr>
          <p:nvPr>
            <p:ph sz="quarter" idx="38"/>
          </p:nvPr>
        </p:nvSpPr>
        <p:spPr>
          <a:xfrm>
            <a:off x="5029200" y="3419197"/>
            <a:ext cx="685800" cy="365760"/>
          </a:xfrm>
          <a:solidFill>
            <a:srgbClr val="0070C0"/>
          </a:solidFill>
          <a:ln>
            <a:noFill/>
          </a:ln>
        </p:spPr>
        <p:txBody>
          <a:bodyPr wrap="none" tIns="0" anchor="ctr">
            <a:normAutofit/>
          </a:bodyPr>
          <a:lstStyle>
            <a:lvl1pPr algn="ctr">
              <a:buNone/>
              <a:defRPr sz="1700" b="0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Content Placeholder 38"/>
          <p:cNvSpPr>
            <a:spLocks noGrp="1"/>
          </p:cNvSpPr>
          <p:nvPr>
            <p:ph sz="quarter" idx="39"/>
          </p:nvPr>
        </p:nvSpPr>
        <p:spPr>
          <a:xfrm>
            <a:off x="5029200" y="4231998"/>
            <a:ext cx="685800" cy="365760"/>
          </a:xfrm>
          <a:solidFill>
            <a:srgbClr val="0070C0"/>
          </a:solidFill>
          <a:ln>
            <a:noFill/>
          </a:ln>
        </p:spPr>
        <p:txBody>
          <a:bodyPr wrap="none" tIns="0" anchor="ctr">
            <a:normAutofit/>
          </a:bodyPr>
          <a:lstStyle>
            <a:lvl1pPr algn="ctr">
              <a:buNone/>
              <a:defRPr sz="1700" b="0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38"/>
          <p:cNvSpPr>
            <a:spLocks noGrp="1"/>
          </p:cNvSpPr>
          <p:nvPr>
            <p:ph sz="quarter" idx="40"/>
          </p:nvPr>
        </p:nvSpPr>
        <p:spPr>
          <a:xfrm>
            <a:off x="5029200" y="5044798"/>
            <a:ext cx="685800" cy="365760"/>
          </a:xfrm>
          <a:solidFill>
            <a:srgbClr val="0070C0"/>
          </a:solidFill>
          <a:ln>
            <a:noFill/>
          </a:ln>
        </p:spPr>
        <p:txBody>
          <a:bodyPr wrap="none" tIns="0" anchor="ctr">
            <a:normAutofit/>
          </a:bodyPr>
          <a:lstStyle>
            <a:lvl1pPr algn="ctr">
              <a:buNone/>
              <a:defRPr sz="1700" b="0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6858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5"/>
          </p:nvPr>
        </p:nvSpPr>
        <p:spPr>
          <a:xfrm>
            <a:off x="381000" y="2743200"/>
            <a:ext cx="4419600" cy="35052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SmartArt graphic</a:t>
            </a:r>
            <a:endParaRPr lang="en-JM"/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867400" y="3022600"/>
            <a:ext cx="2667000" cy="7112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22"/>
          <p:cNvSpPr>
            <a:spLocks noGrp="1"/>
          </p:cNvSpPr>
          <p:nvPr>
            <p:ph type="body" sz="quarter" idx="17"/>
          </p:nvPr>
        </p:nvSpPr>
        <p:spPr>
          <a:xfrm>
            <a:off x="5867400" y="3835400"/>
            <a:ext cx="2667000" cy="7112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5867400" y="4648200"/>
            <a:ext cx="2667000" cy="7112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19"/>
          </p:nvPr>
        </p:nvSpPr>
        <p:spPr>
          <a:xfrm>
            <a:off x="5867400" y="5461000"/>
            <a:ext cx="2667000" cy="7112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38"/>
          <p:cNvSpPr>
            <a:spLocks noGrp="1"/>
          </p:cNvSpPr>
          <p:nvPr>
            <p:ph sz="quarter" idx="37"/>
          </p:nvPr>
        </p:nvSpPr>
        <p:spPr>
          <a:xfrm>
            <a:off x="5105400" y="3190598"/>
            <a:ext cx="609600" cy="365760"/>
          </a:xfrm>
          <a:solidFill>
            <a:srgbClr val="2F4262"/>
          </a:solidFill>
          <a:ln>
            <a:noFill/>
          </a:ln>
        </p:spPr>
        <p:txBody>
          <a:bodyPr wrap="none" tIns="0" anchor="ctr">
            <a:normAutofit/>
          </a:bodyPr>
          <a:lstStyle>
            <a:lvl1pPr algn="ctr"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38"/>
          <p:cNvSpPr>
            <a:spLocks noGrp="1"/>
          </p:cNvSpPr>
          <p:nvPr>
            <p:ph sz="quarter" idx="38"/>
          </p:nvPr>
        </p:nvSpPr>
        <p:spPr>
          <a:xfrm>
            <a:off x="5105400" y="4028797"/>
            <a:ext cx="609600" cy="365760"/>
          </a:xfrm>
          <a:solidFill>
            <a:srgbClr val="2F4262"/>
          </a:solidFill>
          <a:ln>
            <a:noFill/>
          </a:ln>
        </p:spPr>
        <p:txBody>
          <a:bodyPr wrap="none" tIns="0" anchor="ctr">
            <a:normAutofit/>
          </a:bodyPr>
          <a:lstStyle>
            <a:lvl1pPr algn="ctr"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38"/>
          <p:cNvSpPr>
            <a:spLocks noGrp="1"/>
          </p:cNvSpPr>
          <p:nvPr>
            <p:ph sz="quarter" idx="39"/>
          </p:nvPr>
        </p:nvSpPr>
        <p:spPr>
          <a:xfrm>
            <a:off x="5105400" y="4841598"/>
            <a:ext cx="609600" cy="365760"/>
          </a:xfrm>
          <a:solidFill>
            <a:srgbClr val="2F4262"/>
          </a:solidFill>
          <a:ln>
            <a:noFill/>
          </a:ln>
        </p:spPr>
        <p:txBody>
          <a:bodyPr wrap="none" tIns="0" anchor="ctr">
            <a:normAutofit/>
          </a:bodyPr>
          <a:lstStyle>
            <a:lvl1pPr algn="ctr"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38"/>
          <p:cNvSpPr>
            <a:spLocks noGrp="1"/>
          </p:cNvSpPr>
          <p:nvPr>
            <p:ph sz="quarter" idx="40"/>
          </p:nvPr>
        </p:nvSpPr>
        <p:spPr>
          <a:xfrm>
            <a:off x="5105400" y="5654398"/>
            <a:ext cx="609600" cy="365760"/>
          </a:xfrm>
          <a:solidFill>
            <a:srgbClr val="2F4262"/>
          </a:solidFill>
          <a:ln>
            <a:noFill/>
          </a:ln>
        </p:spPr>
        <p:txBody>
          <a:bodyPr wrap="none" tIns="0" anchor="ctr">
            <a:normAutofit/>
          </a:bodyPr>
          <a:lstStyle>
            <a:lvl1pPr algn="ctr"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thing 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33400" y="1854200"/>
            <a:ext cx="8001000" cy="3327400"/>
          </a:xfrm>
          <a:ln w="38100">
            <a:solidFill>
              <a:schemeClr val="bg1">
                <a:lumMod val="95000"/>
              </a:schemeClr>
            </a:solidFill>
            <a:miter lim="800000"/>
          </a:ln>
          <a:effectLst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800600" y="5486400"/>
            <a:ext cx="3810000" cy="914400"/>
          </a:xfrm>
        </p:spPr>
        <p:txBody>
          <a:bodyPr>
            <a:noAutofit/>
          </a:bodyPr>
          <a:lstStyle>
            <a:lvl1pPr algn="r"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38"/>
          <p:cNvSpPr>
            <a:spLocks noGrp="1"/>
          </p:cNvSpPr>
          <p:nvPr>
            <p:ph sz="quarter" idx="36"/>
          </p:nvPr>
        </p:nvSpPr>
        <p:spPr>
          <a:xfrm>
            <a:off x="533400" y="5511800"/>
            <a:ext cx="2438400" cy="381000"/>
          </a:xfr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38"/>
          <p:cNvSpPr>
            <a:spLocks noGrp="1"/>
          </p:cNvSpPr>
          <p:nvPr>
            <p:ph sz="quarter" idx="37"/>
          </p:nvPr>
        </p:nvSpPr>
        <p:spPr>
          <a:xfrm>
            <a:off x="533400" y="5892800"/>
            <a:ext cx="2971800" cy="381000"/>
          </a:xfrm>
          <a:solidFill>
            <a:srgbClr val="2F4262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128698"/>
            <a:ext cx="7162800" cy="709502"/>
          </a:xfrm>
        </p:spPr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533400" y="1945640"/>
            <a:ext cx="2286000" cy="1524000"/>
          </a:xfrm>
          <a:ln w="2857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14" name="Picture Placeholder 19"/>
          <p:cNvSpPr>
            <a:spLocks noGrp="1"/>
          </p:cNvSpPr>
          <p:nvPr>
            <p:ph type="pic" sz="quarter" idx="26"/>
          </p:nvPr>
        </p:nvSpPr>
        <p:spPr>
          <a:xfrm>
            <a:off x="3124200" y="1945640"/>
            <a:ext cx="2286000" cy="1524000"/>
          </a:xfrm>
          <a:ln w="2857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15" name="Picture Placeholder 19"/>
          <p:cNvSpPr>
            <a:spLocks noGrp="1"/>
          </p:cNvSpPr>
          <p:nvPr>
            <p:ph type="pic" sz="quarter" idx="27"/>
          </p:nvPr>
        </p:nvSpPr>
        <p:spPr>
          <a:xfrm>
            <a:off x="5715000" y="1945640"/>
            <a:ext cx="2286000" cy="1524000"/>
          </a:xfrm>
          <a:ln w="2857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16" name="Picture Placeholder 19"/>
          <p:cNvSpPr>
            <a:spLocks noGrp="1"/>
          </p:cNvSpPr>
          <p:nvPr>
            <p:ph type="pic" sz="quarter" idx="28"/>
          </p:nvPr>
        </p:nvSpPr>
        <p:spPr>
          <a:xfrm>
            <a:off x="533400" y="4282440"/>
            <a:ext cx="2286000" cy="1524000"/>
          </a:xfrm>
          <a:ln w="2857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17" name="Picture Placeholder 19"/>
          <p:cNvSpPr>
            <a:spLocks noGrp="1"/>
          </p:cNvSpPr>
          <p:nvPr>
            <p:ph type="pic" sz="quarter" idx="29"/>
          </p:nvPr>
        </p:nvSpPr>
        <p:spPr>
          <a:xfrm>
            <a:off x="3124200" y="4282440"/>
            <a:ext cx="2286000" cy="1524000"/>
          </a:xfrm>
          <a:ln w="2857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JM" dirty="0"/>
          </a:p>
        </p:txBody>
      </p:sp>
      <p:sp>
        <p:nvSpPr>
          <p:cNvPr id="18" name="Picture Placeholder 19"/>
          <p:cNvSpPr>
            <a:spLocks noGrp="1"/>
          </p:cNvSpPr>
          <p:nvPr>
            <p:ph type="pic" sz="quarter" idx="30"/>
          </p:nvPr>
        </p:nvSpPr>
        <p:spPr>
          <a:xfrm>
            <a:off x="5715000" y="4282440"/>
            <a:ext cx="2286000" cy="1524000"/>
          </a:xfrm>
          <a:ln w="2857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1"/>
          </p:nvPr>
        </p:nvSpPr>
        <p:spPr>
          <a:xfrm>
            <a:off x="533400" y="3469640"/>
            <a:ext cx="2286000" cy="365760"/>
          </a:xfrm>
          <a:solidFill>
            <a:srgbClr val="2F4262"/>
          </a:solidFill>
        </p:spPr>
        <p:txBody>
          <a:bodyPr>
            <a:noAutofit/>
          </a:bodyPr>
          <a:lstStyle>
            <a:lvl1pPr>
              <a:buFontTx/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37"/>
          </p:nvPr>
        </p:nvSpPr>
        <p:spPr>
          <a:xfrm>
            <a:off x="3124200" y="3469640"/>
            <a:ext cx="2286000" cy="365760"/>
          </a:xfrm>
          <a:solidFill>
            <a:srgbClr val="2F4262"/>
          </a:solidFill>
        </p:spPr>
        <p:txBody>
          <a:bodyPr>
            <a:noAutofit/>
          </a:bodyPr>
          <a:lstStyle>
            <a:lvl1pPr>
              <a:buFontTx/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28"/>
          <p:cNvSpPr>
            <a:spLocks noGrp="1"/>
          </p:cNvSpPr>
          <p:nvPr>
            <p:ph type="body" sz="quarter" idx="38"/>
          </p:nvPr>
        </p:nvSpPr>
        <p:spPr>
          <a:xfrm>
            <a:off x="5715000" y="3469640"/>
            <a:ext cx="2286000" cy="365760"/>
          </a:xfrm>
          <a:solidFill>
            <a:srgbClr val="2F4262"/>
          </a:solidFill>
        </p:spPr>
        <p:txBody>
          <a:bodyPr>
            <a:noAutofit/>
          </a:bodyPr>
          <a:lstStyle>
            <a:lvl1pPr>
              <a:buFontTx/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8"/>
          <p:cNvSpPr>
            <a:spLocks noGrp="1"/>
          </p:cNvSpPr>
          <p:nvPr>
            <p:ph type="body" sz="quarter" idx="39"/>
          </p:nvPr>
        </p:nvSpPr>
        <p:spPr>
          <a:xfrm>
            <a:off x="533400" y="5806440"/>
            <a:ext cx="2286000" cy="365760"/>
          </a:xfrm>
          <a:solidFill>
            <a:srgbClr val="2F4262"/>
          </a:solidFill>
        </p:spPr>
        <p:txBody>
          <a:bodyPr>
            <a:noAutofit/>
          </a:bodyPr>
          <a:lstStyle>
            <a:lvl1pPr>
              <a:buFontTx/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8"/>
          <p:cNvSpPr>
            <a:spLocks noGrp="1"/>
          </p:cNvSpPr>
          <p:nvPr>
            <p:ph type="body" sz="quarter" idx="40"/>
          </p:nvPr>
        </p:nvSpPr>
        <p:spPr>
          <a:xfrm>
            <a:off x="3124200" y="5806440"/>
            <a:ext cx="2286000" cy="365760"/>
          </a:xfrm>
          <a:solidFill>
            <a:srgbClr val="2F4262"/>
          </a:solidFill>
        </p:spPr>
        <p:txBody>
          <a:bodyPr>
            <a:noAutofit/>
          </a:bodyPr>
          <a:lstStyle>
            <a:lvl1pPr>
              <a:buFontTx/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8"/>
          <p:cNvSpPr>
            <a:spLocks noGrp="1"/>
          </p:cNvSpPr>
          <p:nvPr>
            <p:ph type="body" sz="quarter" idx="41"/>
          </p:nvPr>
        </p:nvSpPr>
        <p:spPr>
          <a:xfrm>
            <a:off x="5715000" y="5806440"/>
            <a:ext cx="2286000" cy="365760"/>
          </a:xfrm>
          <a:solidFill>
            <a:srgbClr val="2F4262"/>
          </a:solidFill>
        </p:spPr>
        <p:txBody>
          <a:bodyPr>
            <a:noAutofit/>
          </a:bodyPr>
          <a:lstStyle>
            <a:lvl1pPr>
              <a:buFontTx/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7" name="Rectangle 6"/>
          <p:cNvSpPr/>
          <p:nvPr/>
        </p:nvSpPr>
        <p:spPr>
          <a:xfrm>
            <a:off x="533400" y="1957015"/>
            <a:ext cx="7772400" cy="53218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dirty="0"/>
          </a:p>
        </p:txBody>
      </p:sp>
      <p:sp>
        <p:nvSpPr>
          <p:cNvPr id="28" name="Picture Placeholder 27"/>
          <p:cNvSpPr>
            <a:spLocks noGrp="1"/>
          </p:cNvSpPr>
          <p:nvPr userDrawn="1">
            <p:ph type="pic" sz="quarter" idx="13"/>
          </p:nvPr>
        </p:nvSpPr>
        <p:spPr>
          <a:xfrm>
            <a:off x="533400" y="3022601"/>
            <a:ext cx="914400" cy="838199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>
              <a:defRPr sz="400"/>
            </a:lvl1pPr>
          </a:lstStyle>
          <a:p>
            <a:r>
              <a:rPr lang="en-US" smtClean="0"/>
              <a:t>Click icon to add picture</a:t>
            </a:r>
            <a:endParaRPr lang="en-JM" dirty="0"/>
          </a:p>
        </p:txBody>
      </p:sp>
      <p:sp>
        <p:nvSpPr>
          <p:cNvPr id="29" name="Picture Placeholder 27"/>
          <p:cNvSpPr>
            <a:spLocks noGrp="1"/>
          </p:cNvSpPr>
          <p:nvPr userDrawn="1">
            <p:ph type="pic" sz="quarter" idx="14"/>
          </p:nvPr>
        </p:nvSpPr>
        <p:spPr>
          <a:xfrm>
            <a:off x="533400" y="4851401"/>
            <a:ext cx="914400" cy="838199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>
              <a:defRPr sz="400"/>
            </a:lvl1pPr>
          </a:lstStyle>
          <a:p>
            <a:r>
              <a:rPr lang="en-US" smtClean="0"/>
              <a:t>Click icon to add picture</a:t>
            </a:r>
            <a:endParaRPr lang="en-JM" dirty="0"/>
          </a:p>
        </p:txBody>
      </p:sp>
      <p:sp>
        <p:nvSpPr>
          <p:cNvPr id="30" name="Picture Placeholder 27"/>
          <p:cNvSpPr>
            <a:spLocks noGrp="1"/>
          </p:cNvSpPr>
          <p:nvPr userDrawn="1">
            <p:ph type="pic" sz="quarter" idx="15"/>
          </p:nvPr>
        </p:nvSpPr>
        <p:spPr>
          <a:xfrm>
            <a:off x="4724400" y="4851401"/>
            <a:ext cx="914400" cy="838199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>
              <a:defRPr sz="400"/>
            </a:lvl1pPr>
          </a:lstStyle>
          <a:p>
            <a:r>
              <a:rPr lang="en-US" smtClean="0"/>
              <a:t>Click icon to add picture</a:t>
            </a:r>
            <a:endParaRPr lang="en-JM" dirty="0"/>
          </a:p>
        </p:txBody>
      </p:sp>
      <p:sp>
        <p:nvSpPr>
          <p:cNvPr id="31" name="Picture Placeholder 27"/>
          <p:cNvSpPr>
            <a:spLocks noGrp="1"/>
          </p:cNvSpPr>
          <p:nvPr userDrawn="1">
            <p:ph type="pic" sz="quarter" idx="16"/>
          </p:nvPr>
        </p:nvSpPr>
        <p:spPr>
          <a:xfrm>
            <a:off x="4724400" y="3022601"/>
            <a:ext cx="914400" cy="838199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>
              <a:defRPr sz="400"/>
            </a:lvl1pPr>
          </a:lstStyle>
          <a:p>
            <a:r>
              <a:rPr lang="en-US" smtClean="0"/>
              <a:t>Click icon to add picture</a:t>
            </a:r>
            <a:endParaRPr lang="en-JM" dirty="0"/>
          </a:p>
        </p:txBody>
      </p:sp>
      <p:sp>
        <p:nvSpPr>
          <p:cNvPr id="33" name="Text Placeholder 32"/>
          <p:cNvSpPr>
            <a:spLocks noGrp="1"/>
          </p:cNvSpPr>
          <p:nvPr userDrawn="1">
            <p:ph type="body" sz="quarter" idx="17"/>
          </p:nvPr>
        </p:nvSpPr>
        <p:spPr>
          <a:xfrm>
            <a:off x="1600200" y="2997200"/>
            <a:ext cx="1983154" cy="304800"/>
          </a:xfrm>
        </p:spPr>
        <p:txBody>
          <a:bodyPr anchor="t">
            <a:noAutofit/>
          </a:bodyPr>
          <a:lstStyle>
            <a:lvl1pPr>
              <a:buNone/>
              <a:defRPr sz="1700" b="0">
                <a:solidFill>
                  <a:srgbClr val="0070C0"/>
                </a:solidFill>
                <a:latin typeface="Georgia" panose="02040502050405020303" pitchFamily="18" charset="0"/>
              </a:defRPr>
            </a:lvl1pPr>
            <a:lvl2pPr>
              <a:defRPr sz="1600" b="1">
                <a:solidFill>
                  <a:srgbClr val="CC3399"/>
                </a:solidFill>
              </a:defRPr>
            </a:lvl2pPr>
            <a:lvl3pPr>
              <a:defRPr sz="1600" b="1">
                <a:solidFill>
                  <a:srgbClr val="CC3399"/>
                </a:solidFill>
              </a:defRPr>
            </a:lvl3pPr>
            <a:lvl4pPr>
              <a:defRPr sz="1600" b="1">
                <a:solidFill>
                  <a:srgbClr val="CC3399"/>
                </a:solidFill>
              </a:defRPr>
            </a:lvl4pPr>
            <a:lvl5pPr>
              <a:defRPr sz="1600" b="1">
                <a:solidFill>
                  <a:srgbClr val="CC33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Content Placeholder 34"/>
          <p:cNvSpPr>
            <a:spLocks noGrp="1"/>
          </p:cNvSpPr>
          <p:nvPr userDrawn="1">
            <p:ph sz="quarter" idx="18"/>
          </p:nvPr>
        </p:nvSpPr>
        <p:spPr>
          <a:xfrm>
            <a:off x="1600200" y="3352800"/>
            <a:ext cx="2667000" cy="1066800"/>
          </a:xfr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32"/>
          <p:cNvSpPr>
            <a:spLocks noGrp="1"/>
          </p:cNvSpPr>
          <p:nvPr userDrawn="1">
            <p:ph type="body" sz="quarter" idx="19"/>
          </p:nvPr>
        </p:nvSpPr>
        <p:spPr>
          <a:xfrm>
            <a:off x="5791200" y="2997200"/>
            <a:ext cx="1983154" cy="304800"/>
          </a:xfrm>
        </p:spPr>
        <p:txBody>
          <a:bodyPr anchor="t">
            <a:noAutofit/>
          </a:bodyPr>
          <a:lstStyle>
            <a:lvl1pPr>
              <a:buNone/>
              <a:defRPr sz="1700" b="0">
                <a:solidFill>
                  <a:srgbClr val="0070C0"/>
                </a:solidFill>
                <a:latin typeface="Georgia" panose="02040502050405020303" pitchFamily="18" charset="0"/>
              </a:defRPr>
            </a:lvl1pPr>
            <a:lvl2pPr>
              <a:defRPr sz="1600" b="1">
                <a:solidFill>
                  <a:srgbClr val="CC3399"/>
                </a:solidFill>
              </a:defRPr>
            </a:lvl2pPr>
            <a:lvl3pPr>
              <a:defRPr sz="1600" b="1">
                <a:solidFill>
                  <a:srgbClr val="CC3399"/>
                </a:solidFill>
              </a:defRPr>
            </a:lvl3pPr>
            <a:lvl4pPr>
              <a:defRPr sz="1600" b="1">
                <a:solidFill>
                  <a:srgbClr val="CC3399"/>
                </a:solidFill>
              </a:defRPr>
            </a:lvl4pPr>
            <a:lvl5pPr>
              <a:defRPr sz="1600" b="1">
                <a:solidFill>
                  <a:srgbClr val="CC33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Content Placeholder 34"/>
          <p:cNvSpPr>
            <a:spLocks noGrp="1"/>
          </p:cNvSpPr>
          <p:nvPr userDrawn="1">
            <p:ph sz="quarter" idx="20"/>
          </p:nvPr>
        </p:nvSpPr>
        <p:spPr>
          <a:xfrm>
            <a:off x="5791200" y="3352800"/>
            <a:ext cx="2667000" cy="10668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32"/>
          <p:cNvSpPr>
            <a:spLocks noGrp="1"/>
          </p:cNvSpPr>
          <p:nvPr userDrawn="1">
            <p:ph type="body" sz="quarter" idx="21"/>
          </p:nvPr>
        </p:nvSpPr>
        <p:spPr>
          <a:xfrm>
            <a:off x="1600200" y="4826000"/>
            <a:ext cx="1983154" cy="304800"/>
          </a:xfrm>
        </p:spPr>
        <p:txBody>
          <a:bodyPr anchor="t">
            <a:noAutofit/>
          </a:bodyPr>
          <a:lstStyle>
            <a:lvl1pPr>
              <a:buNone/>
              <a:defRPr sz="1700" b="0">
                <a:solidFill>
                  <a:srgbClr val="0070C0"/>
                </a:solidFill>
                <a:latin typeface="Georgia" panose="02040502050405020303" pitchFamily="18" charset="0"/>
              </a:defRPr>
            </a:lvl1pPr>
            <a:lvl2pPr>
              <a:defRPr sz="1600" b="1">
                <a:solidFill>
                  <a:srgbClr val="CC3399"/>
                </a:solidFill>
              </a:defRPr>
            </a:lvl2pPr>
            <a:lvl3pPr>
              <a:defRPr sz="1600" b="1">
                <a:solidFill>
                  <a:srgbClr val="CC3399"/>
                </a:solidFill>
              </a:defRPr>
            </a:lvl3pPr>
            <a:lvl4pPr>
              <a:defRPr sz="1600" b="1">
                <a:solidFill>
                  <a:srgbClr val="CC3399"/>
                </a:solidFill>
              </a:defRPr>
            </a:lvl4pPr>
            <a:lvl5pPr>
              <a:defRPr sz="1600" b="1">
                <a:solidFill>
                  <a:srgbClr val="CC33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Content Placeholder 34"/>
          <p:cNvSpPr>
            <a:spLocks noGrp="1"/>
          </p:cNvSpPr>
          <p:nvPr userDrawn="1">
            <p:ph sz="quarter" idx="22"/>
          </p:nvPr>
        </p:nvSpPr>
        <p:spPr>
          <a:xfrm>
            <a:off x="1600200" y="5181600"/>
            <a:ext cx="2667000" cy="10668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32"/>
          <p:cNvSpPr>
            <a:spLocks noGrp="1"/>
          </p:cNvSpPr>
          <p:nvPr userDrawn="1">
            <p:ph type="body" sz="quarter" idx="23"/>
          </p:nvPr>
        </p:nvSpPr>
        <p:spPr>
          <a:xfrm>
            <a:off x="5791200" y="4826000"/>
            <a:ext cx="1983154" cy="304800"/>
          </a:xfrm>
        </p:spPr>
        <p:txBody>
          <a:bodyPr anchor="t">
            <a:noAutofit/>
          </a:bodyPr>
          <a:lstStyle>
            <a:lvl1pPr>
              <a:buNone/>
              <a:defRPr sz="1700" b="0">
                <a:solidFill>
                  <a:srgbClr val="0070C0"/>
                </a:solidFill>
                <a:latin typeface="Georgia" panose="02040502050405020303" pitchFamily="18" charset="0"/>
              </a:defRPr>
            </a:lvl1pPr>
            <a:lvl2pPr>
              <a:defRPr sz="1600" b="1">
                <a:solidFill>
                  <a:srgbClr val="CC3399"/>
                </a:solidFill>
              </a:defRPr>
            </a:lvl2pPr>
            <a:lvl3pPr>
              <a:defRPr sz="1600" b="1">
                <a:solidFill>
                  <a:srgbClr val="CC3399"/>
                </a:solidFill>
              </a:defRPr>
            </a:lvl3pPr>
            <a:lvl4pPr>
              <a:defRPr sz="1600" b="1">
                <a:solidFill>
                  <a:srgbClr val="CC3399"/>
                </a:solidFill>
              </a:defRPr>
            </a:lvl4pPr>
            <a:lvl5pPr>
              <a:defRPr sz="1600" b="1">
                <a:solidFill>
                  <a:srgbClr val="CC33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Content Placeholder 34"/>
          <p:cNvSpPr>
            <a:spLocks noGrp="1"/>
          </p:cNvSpPr>
          <p:nvPr userDrawn="1">
            <p:ph sz="quarter" idx="24"/>
          </p:nvPr>
        </p:nvSpPr>
        <p:spPr>
          <a:xfrm>
            <a:off x="5791200" y="5181600"/>
            <a:ext cx="2667000" cy="10668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5"/>
          </p:nvPr>
        </p:nvSpPr>
        <p:spPr>
          <a:xfrm>
            <a:off x="533400" y="1981200"/>
            <a:ext cx="1905000" cy="508000"/>
          </a:xfrm>
        </p:spPr>
        <p:txBody>
          <a:bodyPr anchor="ctr">
            <a:normAutofit/>
          </a:bodyPr>
          <a:lstStyle>
            <a:lvl1pPr algn="ctr">
              <a:buNone/>
              <a:defRPr sz="17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26"/>
          </p:nvPr>
        </p:nvSpPr>
        <p:spPr>
          <a:xfrm>
            <a:off x="2590800" y="1981200"/>
            <a:ext cx="2057400" cy="508000"/>
          </a:xfrm>
        </p:spPr>
        <p:txBody>
          <a:bodyPr anchor="ctr">
            <a:normAutofit/>
          </a:bodyPr>
          <a:lstStyle>
            <a:lvl1pPr algn="ctr">
              <a:buNone/>
              <a:defRPr sz="17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5"/>
          <p:cNvSpPr>
            <a:spLocks noGrp="1"/>
          </p:cNvSpPr>
          <p:nvPr>
            <p:ph type="body" sz="quarter" idx="27"/>
          </p:nvPr>
        </p:nvSpPr>
        <p:spPr>
          <a:xfrm>
            <a:off x="4724400" y="1981200"/>
            <a:ext cx="1524000" cy="508000"/>
          </a:xfrm>
        </p:spPr>
        <p:txBody>
          <a:bodyPr anchor="ctr">
            <a:normAutofit/>
          </a:bodyPr>
          <a:lstStyle>
            <a:lvl1pPr algn="ctr">
              <a:buNone/>
              <a:defRPr sz="17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8"/>
          </p:nvPr>
        </p:nvSpPr>
        <p:spPr>
          <a:xfrm>
            <a:off x="6400800" y="1981200"/>
            <a:ext cx="1828800" cy="508000"/>
          </a:xfrm>
        </p:spPr>
        <p:txBody>
          <a:bodyPr anchor="ctr">
            <a:normAutofit/>
          </a:bodyPr>
          <a:lstStyle>
            <a:lvl1pPr algn="ctr">
              <a:buNone/>
              <a:defRPr sz="17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533400" y="2514600"/>
            <a:ext cx="2514600" cy="37338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8"/>
          <p:cNvSpPr>
            <a:spLocks noGrp="1"/>
          </p:cNvSpPr>
          <p:nvPr>
            <p:ph sz="quarter" idx="39"/>
          </p:nvPr>
        </p:nvSpPr>
        <p:spPr>
          <a:xfrm>
            <a:off x="533400" y="2006600"/>
            <a:ext cx="2103120" cy="320040"/>
          </a:xfrm>
          <a:solidFill>
            <a:srgbClr val="2F4262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38"/>
          <p:cNvSpPr>
            <a:spLocks noGrp="1"/>
          </p:cNvSpPr>
          <p:nvPr>
            <p:ph sz="quarter" idx="40"/>
          </p:nvPr>
        </p:nvSpPr>
        <p:spPr>
          <a:xfrm>
            <a:off x="3352800" y="2006600"/>
            <a:ext cx="2133600" cy="320040"/>
          </a:xfrm>
          <a:solidFill>
            <a:srgbClr val="2F4262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38"/>
          <p:cNvSpPr>
            <a:spLocks noGrp="1"/>
          </p:cNvSpPr>
          <p:nvPr>
            <p:ph sz="quarter" idx="41"/>
          </p:nvPr>
        </p:nvSpPr>
        <p:spPr>
          <a:xfrm>
            <a:off x="6248400" y="2006600"/>
            <a:ext cx="2133600" cy="320040"/>
          </a:xfrm>
          <a:solidFill>
            <a:srgbClr val="2F4262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42"/>
          </p:nvPr>
        </p:nvSpPr>
        <p:spPr>
          <a:xfrm>
            <a:off x="3352800" y="2514600"/>
            <a:ext cx="2514600" cy="37338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43"/>
          </p:nvPr>
        </p:nvSpPr>
        <p:spPr>
          <a:xfrm>
            <a:off x="6248400" y="2514600"/>
            <a:ext cx="2514600" cy="37338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6200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65400"/>
            <a:ext cx="3654357" cy="39370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800600" y="2565400"/>
            <a:ext cx="3733800" cy="39624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38"/>
          <p:cNvSpPr>
            <a:spLocks noGrp="1"/>
          </p:cNvSpPr>
          <p:nvPr>
            <p:ph sz="quarter" idx="39"/>
          </p:nvPr>
        </p:nvSpPr>
        <p:spPr>
          <a:xfrm>
            <a:off x="609600" y="2067560"/>
            <a:ext cx="2819400" cy="320040"/>
          </a:xfrm>
          <a:solidFill>
            <a:srgbClr val="2F4262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6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38"/>
          <p:cNvSpPr>
            <a:spLocks noGrp="1"/>
          </p:cNvSpPr>
          <p:nvPr>
            <p:ph sz="quarter" idx="40"/>
          </p:nvPr>
        </p:nvSpPr>
        <p:spPr>
          <a:xfrm>
            <a:off x="4800600" y="2067560"/>
            <a:ext cx="2819400" cy="320040"/>
          </a:xfrm>
          <a:solidFill>
            <a:srgbClr val="2F4262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6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8400"/>
            <a:ext cx="76200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JM" dirty="0" smtClean="0"/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905000"/>
            <a:ext cx="8229600" cy="6858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533400" y="2971800"/>
            <a:ext cx="4419600" cy="3276600"/>
          </a:xfrm>
          <a:ln w="38100">
            <a:solidFill>
              <a:schemeClr val="bg1"/>
            </a:solidFill>
            <a:miter lim="800000"/>
          </a:ln>
          <a:effectLst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257800" y="5638800"/>
            <a:ext cx="3429000" cy="6096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5257800" y="3810000"/>
            <a:ext cx="3429000" cy="16256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5257800" y="2895600"/>
            <a:ext cx="3429000" cy="6096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0" y="1955800"/>
            <a:ext cx="9144000" cy="37592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6200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04800" y="5918200"/>
            <a:ext cx="8534400" cy="7112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Clr>
                <a:srgbClr val="0FCED3"/>
              </a:buClr>
              <a:buFontTx/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5181600" cy="4368800"/>
          </a:xfrm>
          <a:effectLst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6200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1" name="Content Placeholder 38"/>
          <p:cNvSpPr>
            <a:spLocks noGrp="1"/>
          </p:cNvSpPr>
          <p:nvPr>
            <p:ph sz="quarter" idx="37"/>
          </p:nvPr>
        </p:nvSpPr>
        <p:spPr>
          <a:xfrm>
            <a:off x="5410200" y="2557272"/>
            <a:ext cx="2971800" cy="414528"/>
          </a:xfrm>
          <a:solidFill>
            <a:srgbClr val="2F4262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8"/>
          <p:cNvSpPr>
            <a:spLocks noGrp="1"/>
          </p:cNvSpPr>
          <p:nvPr>
            <p:ph sz="quarter" idx="36"/>
          </p:nvPr>
        </p:nvSpPr>
        <p:spPr>
          <a:xfrm>
            <a:off x="5410200" y="2082800"/>
            <a:ext cx="2438400" cy="482600"/>
          </a:xfr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5410200" y="3378200"/>
            <a:ext cx="3429000" cy="6096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41"/>
          </p:nvPr>
        </p:nvSpPr>
        <p:spPr>
          <a:xfrm>
            <a:off x="5410200" y="4191000"/>
            <a:ext cx="3429000" cy="15240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42"/>
          </p:nvPr>
        </p:nvSpPr>
        <p:spPr>
          <a:xfrm>
            <a:off x="5410200" y="5816600"/>
            <a:ext cx="3429000" cy="6096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6200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533400" y="2717800"/>
            <a:ext cx="7848600" cy="3048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table</a:t>
            </a:r>
            <a:endParaRPr lang="en-JM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2006600"/>
            <a:ext cx="8229600" cy="381000"/>
          </a:xfrm>
        </p:spPr>
        <p:txBody>
          <a:bodyPr>
            <a:noAutofit/>
          </a:bodyPr>
          <a:lstStyle>
            <a:lvl1pPr algn="l">
              <a:buNone/>
              <a:defRPr sz="1600" b="0">
                <a:latin typeface="Bebas Neue"/>
                <a:cs typeface="Bebas Neue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33400" y="5918200"/>
            <a:ext cx="7924800" cy="6096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re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21" name="Text Placeholder 20"/>
          <p:cNvSpPr>
            <a:spLocks noGrp="1"/>
          </p:cNvSpPr>
          <p:nvPr userDrawn="1">
            <p:ph type="body" sz="quarter" idx="13"/>
          </p:nvPr>
        </p:nvSpPr>
        <p:spPr>
          <a:xfrm>
            <a:off x="533400" y="2438400"/>
            <a:ext cx="3048000" cy="12192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 userDrawn="1">
            <p:ph type="body" sz="quarter" idx="14"/>
          </p:nvPr>
        </p:nvSpPr>
        <p:spPr>
          <a:xfrm>
            <a:off x="4343400" y="2438400"/>
            <a:ext cx="3048000" cy="12192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0"/>
          <p:cNvSpPr>
            <a:spLocks noGrp="1"/>
          </p:cNvSpPr>
          <p:nvPr userDrawn="1">
            <p:ph type="body" sz="quarter" idx="15"/>
          </p:nvPr>
        </p:nvSpPr>
        <p:spPr>
          <a:xfrm>
            <a:off x="533400" y="4876800"/>
            <a:ext cx="3048000" cy="12192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 userDrawn="1">
            <p:ph type="body" sz="quarter" idx="16"/>
          </p:nvPr>
        </p:nvSpPr>
        <p:spPr>
          <a:xfrm>
            <a:off x="4343400" y="4876800"/>
            <a:ext cx="3048000" cy="12192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 userDrawn="1">
            <p:ph type="body" sz="quarter" idx="17"/>
          </p:nvPr>
        </p:nvSpPr>
        <p:spPr>
          <a:xfrm>
            <a:off x="533400" y="2032000"/>
            <a:ext cx="2438400" cy="320040"/>
          </a:xfrm>
          <a:solidFill>
            <a:srgbClr val="2F4262"/>
          </a:solidFill>
          <a:ln>
            <a:noFill/>
          </a:ln>
        </p:spPr>
        <p:txBody>
          <a:bodyPr>
            <a:noAutofit/>
          </a:bodyPr>
          <a:lstStyle>
            <a:lvl1pPr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 sz="1600" b="1">
                <a:solidFill>
                  <a:srgbClr val="CC3399"/>
                </a:solidFill>
              </a:defRPr>
            </a:lvl2pPr>
            <a:lvl3pPr>
              <a:defRPr sz="1600" b="1">
                <a:solidFill>
                  <a:srgbClr val="CC3399"/>
                </a:solidFill>
              </a:defRPr>
            </a:lvl3pPr>
            <a:lvl4pPr>
              <a:defRPr sz="1600" b="1">
                <a:solidFill>
                  <a:srgbClr val="CC3399"/>
                </a:solidFill>
              </a:defRPr>
            </a:lvl4pPr>
            <a:lvl5pPr>
              <a:defRPr sz="1600" b="1">
                <a:solidFill>
                  <a:srgbClr val="CC33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5"/>
          <p:cNvSpPr>
            <a:spLocks noGrp="1"/>
          </p:cNvSpPr>
          <p:nvPr userDrawn="1">
            <p:ph type="body" sz="quarter" idx="18"/>
          </p:nvPr>
        </p:nvSpPr>
        <p:spPr>
          <a:xfrm>
            <a:off x="4343400" y="2032000"/>
            <a:ext cx="2514600" cy="320040"/>
          </a:xfrm>
          <a:solidFill>
            <a:srgbClr val="2F4262"/>
          </a:solidFill>
          <a:ln>
            <a:noFill/>
          </a:ln>
        </p:spPr>
        <p:txBody>
          <a:bodyPr>
            <a:noAutofit/>
          </a:bodyPr>
          <a:lstStyle>
            <a:lvl1pPr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 sz="1600" b="1">
                <a:solidFill>
                  <a:srgbClr val="CC3399"/>
                </a:solidFill>
              </a:defRPr>
            </a:lvl2pPr>
            <a:lvl3pPr>
              <a:defRPr sz="1600" b="1">
                <a:solidFill>
                  <a:srgbClr val="CC3399"/>
                </a:solidFill>
              </a:defRPr>
            </a:lvl3pPr>
            <a:lvl4pPr>
              <a:defRPr sz="1600" b="1">
                <a:solidFill>
                  <a:srgbClr val="CC3399"/>
                </a:solidFill>
              </a:defRPr>
            </a:lvl4pPr>
            <a:lvl5pPr>
              <a:defRPr sz="1600" b="1">
                <a:solidFill>
                  <a:srgbClr val="CC33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5"/>
          <p:cNvSpPr>
            <a:spLocks noGrp="1"/>
          </p:cNvSpPr>
          <p:nvPr userDrawn="1">
            <p:ph type="body" sz="quarter" idx="20"/>
          </p:nvPr>
        </p:nvSpPr>
        <p:spPr>
          <a:xfrm>
            <a:off x="533400" y="4495800"/>
            <a:ext cx="2590800" cy="320040"/>
          </a:xfrm>
          <a:solidFill>
            <a:srgbClr val="2F4262"/>
          </a:solidFill>
          <a:ln>
            <a:noFill/>
          </a:ln>
        </p:spPr>
        <p:txBody>
          <a:bodyPr>
            <a:noAutofit/>
          </a:bodyPr>
          <a:lstStyle>
            <a:lvl1pPr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 sz="1600" b="1">
                <a:solidFill>
                  <a:srgbClr val="CC3399"/>
                </a:solidFill>
              </a:defRPr>
            </a:lvl2pPr>
            <a:lvl3pPr>
              <a:defRPr sz="1600" b="1">
                <a:solidFill>
                  <a:srgbClr val="CC3399"/>
                </a:solidFill>
              </a:defRPr>
            </a:lvl3pPr>
            <a:lvl4pPr>
              <a:defRPr sz="1600" b="1">
                <a:solidFill>
                  <a:srgbClr val="CC3399"/>
                </a:solidFill>
              </a:defRPr>
            </a:lvl4pPr>
            <a:lvl5pPr>
              <a:defRPr sz="1600" b="1">
                <a:solidFill>
                  <a:srgbClr val="CC33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5"/>
          <p:cNvSpPr>
            <a:spLocks noGrp="1"/>
          </p:cNvSpPr>
          <p:nvPr userDrawn="1">
            <p:ph type="body" sz="quarter" idx="19"/>
          </p:nvPr>
        </p:nvSpPr>
        <p:spPr>
          <a:xfrm>
            <a:off x="4343400" y="4495800"/>
            <a:ext cx="2514600" cy="320040"/>
          </a:xfrm>
          <a:solidFill>
            <a:srgbClr val="2F4262"/>
          </a:solidFill>
          <a:ln>
            <a:noFill/>
          </a:ln>
        </p:spPr>
        <p:txBody>
          <a:bodyPr>
            <a:noAutofit/>
          </a:bodyPr>
          <a:lstStyle>
            <a:lvl1pPr>
              <a:buNone/>
              <a:defRPr sz="17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 sz="1600" b="1">
                <a:solidFill>
                  <a:srgbClr val="CC3399"/>
                </a:solidFill>
              </a:defRPr>
            </a:lvl2pPr>
            <a:lvl3pPr>
              <a:defRPr sz="1600" b="1">
                <a:solidFill>
                  <a:srgbClr val="CC3399"/>
                </a:solidFill>
              </a:defRPr>
            </a:lvl3pPr>
            <a:lvl4pPr>
              <a:defRPr sz="1600" b="1">
                <a:solidFill>
                  <a:srgbClr val="CC3399"/>
                </a:solidFill>
              </a:defRPr>
            </a:lvl4pPr>
            <a:lvl5pPr>
              <a:defRPr sz="1600" b="1">
                <a:solidFill>
                  <a:srgbClr val="CC33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" y="2794000"/>
            <a:ext cx="4343400" cy="3302000"/>
          </a:xfrm>
          <a:ln w="38100">
            <a:solidFill>
              <a:schemeClr val="bg1"/>
            </a:solidFill>
            <a:miter lim="800000"/>
          </a:ln>
          <a:effectLst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1981200"/>
            <a:ext cx="8077200" cy="457200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172200" y="2946400"/>
            <a:ext cx="2438400" cy="406400"/>
          </a:xfrm>
        </p:spPr>
        <p:txBody>
          <a:bodyPr>
            <a:normAutofit/>
          </a:bodyPr>
          <a:lstStyle>
            <a:lvl1pPr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172200" y="3352800"/>
            <a:ext cx="2438400" cy="406400"/>
          </a:xfrm>
        </p:spPr>
        <p:txBody>
          <a:bodyPr>
            <a:normAutofit/>
          </a:bodyPr>
          <a:lstStyle>
            <a:lvl1pPr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172200" y="3759200"/>
            <a:ext cx="2438400" cy="406400"/>
          </a:xfrm>
        </p:spPr>
        <p:txBody>
          <a:bodyPr>
            <a:normAutofit/>
          </a:bodyPr>
          <a:lstStyle>
            <a:lvl1pPr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172200" y="4165600"/>
            <a:ext cx="2438400" cy="406400"/>
          </a:xfrm>
        </p:spPr>
        <p:txBody>
          <a:bodyPr>
            <a:normAutofit/>
          </a:bodyPr>
          <a:lstStyle>
            <a:lvl1pPr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5867400" y="4876800"/>
            <a:ext cx="2743200" cy="406400"/>
          </a:xfrm>
        </p:spPr>
        <p:txBody>
          <a:bodyPr>
            <a:normAutofit/>
          </a:bodyPr>
          <a:lstStyle>
            <a:lvl1pPr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867400" y="5283200"/>
            <a:ext cx="2743200" cy="406400"/>
          </a:xfrm>
        </p:spPr>
        <p:txBody>
          <a:bodyPr>
            <a:normAutofit/>
          </a:bodyPr>
          <a:lstStyle>
            <a:lvl1pPr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5105400" y="2946400"/>
            <a:ext cx="990600" cy="406400"/>
          </a:xfrm>
        </p:spPr>
        <p:txBody>
          <a:bodyPr>
            <a:normAutofit/>
          </a:bodyPr>
          <a:lstStyle>
            <a:lvl1pPr algn="r">
              <a:buNone/>
              <a:defRPr sz="1600">
                <a:solidFill>
                  <a:srgbClr val="2F426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5105400" y="3352800"/>
            <a:ext cx="990600" cy="406400"/>
          </a:xfrm>
        </p:spPr>
        <p:txBody>
          <a:bodyPr>
            <a:normAutofit/>
          </a:bodyPr>
          <a:lstStyle>
            <a:lvl1pPr algn="r">
              <a:buNone/>
              <a:defRPr sz="1600">
                <a:solidFill>
                  <a:srgbClr val="2F426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105400" y="3759200"/>
            <a:ext cx="990600" cy="406400"/>
          </a:xfrm>
        </p:spPr>
        <p:txBody>
          <a:bodyPr>
            <a:normAutofit/>
          </a:bodyPr>
          <a:lstStyle>
            <a:lvl1pPr algn="r">
              <a:buNone/>
              <a:defRPr sz="1600">
                <a:solidFill>
                  <a:srgbClr val="2F426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5105400" y="4165600"/>
            <a:ext cx="990600" cy="406400"/>
          </a:xfrm>
        </p:spPr>
        <p:txBody>
          <a:bodyPr>
            <a:normAutofit/>
          </a:bodyPr>
          <a:lstStyle>
            <a:lvl1pPr algn="r">
              <a:buNone/>
              <a:defRPr sz="1600">
                <a:solidFill>
                  <a:srgbClr val="2F426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2209800"/>
            <a:ext cx="8153400" cy="1625600"/>
          </a:xfrm>
        </p:spPr>
        <p:txBody>
          <a:bodyPr>
            <a:normAutofit/>
          </a:bodyPr>
          <a:lstStyle>
            <a:lvl1pPr algn="l">
              <a:buNone/>
              <a:defRPr sz="72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3937000"/>
            <a:ext cx="6477000" cy="762000"/>
          </a:xfrm>
        </p:spPr>
        <p:txBody>
          <a:bodyPr>
            <a:noAutofit/>
          </a:bodyPr>
          <a:lstStyle>
            <a:lvl1pPr algn="l">
              <a:buNone/>
              <a:defRPr sz="1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2260600"/>
            <a:ext cx="228600" cy="1727200"/>
          </a:xfrm>
          <a:prstGeom prst="rect">
            <a:avLst/>
          </a:prstGeom>
          <a:solidFill>
            <a:srgbClr val="2F426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600" dirty="0">
              <a:solidFill>
                <a:schemeClr val="tx1">
                  <a:lumMod val="95000"/>
                  <a:lumOff val="5000"/>
                </a:schemeClr>
              </a:solidFill>
              <a:latin typeface="Bebas Neue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 bwMode="auto">
          <a:xfrm>
            <a:off x="0" y="3062816"/>
            <a:ext cx="101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auto">
          <a:xfrm>
            <a:off x="0" y="3124200"/>
            <a:ext cx="101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2209800"/>
            <a:ext cx="8153400" cy="1625600"/>
          </a:xfrm>
        </p:spPr>
        <p:txBody>
          <a:bodyPr>
            <a:normAutofit/>
          </a:bodyPr>
          <a:lstStyle>
            <a:lvl1pPr algn="l">
              <a:buNone/>
              <a:defRPr sz="72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3937000"/>
            <a:ext cx="6477000" cy="762000"/>
          </a:xfrm>
        </p:spPr>
        <p:txBody>
          <a:bodyPr>
            <a:noAutofit/>
          </a:bodyPr>
          <a:lstStyle>
            <a:lvl1pPr algn="l">
              <a:buNone/>
              <a:defRPr sz="1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2260600"/>
            <a:ext cx="228600" cy="1727200"/>
          </a:xfrm>
          <a:prstGeom prst="rect">
            <a:avLst/>
          </a:prstGeom>
          <a:solidFill>
            <a:srgbClr val="2F426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600" dirty="0">
              <a:solidFill>
                <a:schemeClr val="tx1">
                  <a:lumMod val="95000"/>
                  <a:lumOff val="5000"/>
                </a:schemeClr>
              </a:solidFill>
              <a:latin typeface="Bebas Neue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0" y="3062816"/>
            <a:ext cx="101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 bwMode="auto">
          <a:xfrm>
            <a:off x="0" y="3124200"/>
            <a:ext cx="101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hlinkClick r:id="" action="ppaction://hlinkshowjump?jump=nextslide" highlightClick="1"/>
          </p:cNvPr>
          <p:cNvSpPr/>
          <p:nvPr userDrawn="1"/>
        </p:nvSpPr>
        <p:spPr>
          <a:xfrm>
            <a:off x="8382000" y="6248400"/>
            <a:ext cx="365760" cy="365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Oval 21">
            <a:hlinkClick r:id="" action="ppaction://hlinkshowjump?jump=previousslide" highlightClick="1"/>
          </p:cNvPr>
          <p:cNvSpPr/>
          <p:nvPr userDrawn="1"/>
        </p:nvSpPr>
        <p:spPr>
          <a:xfrm>
            <a:off x="7924800" y="6248400"/>
            <a:ext cx="365760" cy="365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Chevron 22"/>
          <p:cNvSpPr/>
          <p:nvPr userDrawn="1"/>
        </p:nvSpPr>
        <p:spPr>
          <a:xfrm flipH="1">
            <a:off x="8066532" y="6364224"/>
            <a:ext cx="82296" cy="134112"/>
          </a:xfrm>
          <a:prstGeom prst="chevron">
            <a:avLst>
              <a:gd name="adj" fmla="val 79255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 userDrawn="1"/>
        </p:nvSpPr>
        <p:spPr>
          <a:xfrm>
            <a:off x="8523732" y="6364224"/>
            <a:ext cx="82296" cy="134112"/>
          </a:xfrm>
          <a:prstGeom prst="chevron">
            <a:avLst>
              <a:gd name="adj" fmla="val 79255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1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2F426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676400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2F426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362200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33400" y="1803401"/>
            <a:ext cx="2217906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="0">
                <a:solidFill>
                  <a:srgbClr val="0070C0"/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533400" y="2108200"/>
            <a:ext cx="2743200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33400" y="3225801"/>
            <a:ext cx="2217906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="0">
                <a:solidFill>
                  <a:srgbClr val="0070C0"/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533400" y="3530600"/>
            <a:ext cx="2743200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533400" y="4648201"/>
            <a:ext cx="2217906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="0">
                <a:solidFill>
                  <a:srgbClr val="0070C0"/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533400" y="4953000"/>
            <a:ext cx="2743200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60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38200" y="2971800"/>
            <a:ext cx="1737360" cy="1737360"/>
          </a:xfrm>
          <a:prstGeom prst="ellipse">
            <a:avLst/>
          </a:prstGeom>
          <a:solidFill>
            <a:srgbClr val="2F4262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defRPr>
            </a:lvl1pPr>
            <a:lvl2pPr marL="457200" indent="0">
              <a:buFontTx/>
              <a:buNone/>
              <a:defRPr sz="2000">
                <a:latin typeface="Bebas Neue" pitchFamily="34" charset="0"/>
              </a:defRPr>
            </a:lvl2pPr>
            <a:lvl3pPr marL="914400" indent="0">
              <a:buFontTx/>
              <a:buNone/>
              <a:defRPr sz="2000">
                <a:latin typeface="Bebas Neue" pitchFamily="34" charset="0"/>
              </a:defRPr>
            </a:lvl3pPr>
            <a:lvl4pPr marL="1371600" indent="0">
              <a:buFontTx/>
              <a:buNone/>
              <a:defRPr sz="2000">
                <a:latin typeface="Bebas Neue" pitchFamily="34" charset="0"/>
              </a:defRPr>
            </a:lvl4pPr>
            <a:lvl5pPr marL="1828800" indent="0">
              <a:buFontTx/>
              <a:buNone/>
              <a:defRPr sz="20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3733800" y="2979708"/>
            <a:ext cx="1737360" cy="1737360"/>
          </a:xfrm>
          <a:prstGeom prst="ellipse">
            <a:avLst/>
          </a:prstGeom>
          <a:solidFill>
            <a:srgbClr val="2F4262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defRPr>
            </a:lvl1pPr>
            <a:lvl2pPr marL="457200" indent="0">
              <a:buFontTx/>
              <a:buNone/>
              <a:defRPr sz="2000">
                <a:latin typeface="Bebas Neue" pitchFamily="34" charset="0"/>
              </a:defRPr>
            </a:lvl2pPr>
            <a:lvl3pPr marL="914400" indent="0">
              <a:buFontTx/>
              <a:buNone/>
              <a:defRPr sz="2000">
                <a:latin typeface="Bebas Neue" pitchFamily="34" charset="0"/>
              </a:defRPr>
            </a:lvl3pPr>
            <a:lvl4pPr marL="1371600" indent="0">
              <a:buFontTx/>
              <a:buNone/>
              <a:defRPr sz="2000">
                <a:latin typeface="Bebas Neue" pitchFamily="34" charset="0"/>
              </a:defRPr>
            </a:lvl4pPr>
            <a:lvl5pPr marL="1828800" indent="0">
              <a:buFontTx/>
              <a:buNone/>
              <a:defRPr sz="20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629400" y="2979708"/>
            <a:ext cx="1737360" cy="1737360"/>
          </a:xfrm>
          <a:prstGeom prst="ellipse">
            <a:avLst/>
          </a:prstGeom>
          <a:solidFill>
            <a:srgbClr val="2F4262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defRPr>
            </a:lvl1pPr>
            <a:lvl2pPr marL="457200" indent="0">
              <a:buFontTx/>
              <a:buNone/>
              <a:defRPr sz="2000">
                <a:latin typeface="Bebas Neue" pitchFamily="34" charset="0"/>
              </a:defRPr>
            </a:lvl2pPr>
            <a:lvl3pPr marL="914400" indent="0">
              <a:buFontTx/>
              <a:buNone/>
              <a:defRPr sz="2000">
                <a:latin typeface="Bebas Neue" pitchFamily="34" charset="0"/>
              </a:defRPr>
            </a:lvl3pPr>
            <a:lvl4pPr marL="1371600" indent="0">
              <a:buFontTx/>
              <a:buNone/>
              <a:defRPr sz="2000">
                <a:latin typeface="Bebas Neue" pitchFamily="34" charset="0"/>
              </a:defRPr>
            </a:lvl4pPr>
            <a:lvl5pPr marL="1828800" indent="0">
              <a:buFontTx/>
              <a:buNone/>
              <a:defRPr sz="2000">
                <a:latin typeface="Bebas Ne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27"/>
          <p:cNvSpPr>
            <a:spLocks noGrp="1"/>
          </p:cNvSpPr>
          <p:nvPr>
            <p:ph type="body" sz="quarter" idx="19"/>
          </p:nvPr>
        </p:nvSpPr>
        <p:spPr>
          <a:xfrm>
            <a:off x="584200" y="5037917"/>
            <a:ext cx="2159000" cy="118956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27"/>
          <p:cNvSpPr>
            <a:spLocks noGrp="1"/>
          </p:cNvSpPr>
          <p:nvPr>
            <p:ph type="body" sz="quarter" idx="20"/>
          </p:nvPr>
        </p:nvSpPr>
        <p:spPr>
          <a:xfrm>
            <a:off x="3505200" y="5037917"/>
            <a:ext cx="2159000" cy="118956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7"/>
          <p:cNvSpPr>
            <a:spLocks noGrp="1"/>
          </p:cNvSpPr>
          <p:nvPr>
            <p:ph type="body" sz="quarter" idx="21"/>
          </p:nvPr>
        </p:nvSpPr>
        <p:spPr>
          <a:xfrm>
            <a:off x="6375400" y="5037917"/>
            <a:ext cx="2159000" cy="118956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1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685800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70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21" y="2297164"/>
            <a:ext cx="2286001" cy="3327400"/>
          </a:xfrm>
          <a:prstGeom prst="rect">
            <a:avLst/>
          </a:prstGeom>
        </p:spPr>
      </p:pic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794399" y="2690864"/>
            <a:ext cx="1725845" cy="2540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JM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266612"/>
            <a:ext cx="2286001" cy="3327400"/>
          </a:xfrm>
          <a:prstGeom prst="rect">
            <a:avLst/>
          </a:prstGeom>
        </p:spPr>
      </p:pic>
      <p:sp>
        <p:nvSpPr>
          <p:cNvPr id="9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3556678" y="2660312"/>
            <a:ext cx="1725845" cy="2540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JM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66612"/>
            <a:ext cx="2286001" cy="3327400"/>
          </a:xfrm>
          <a:prstGeom prst="rect">
            <a:avLst/>
          </a:prstGeom>
        </p:spPr>
      </p:pic>
      <p:sp>
        <p:nvSpPr>
          <p:cNvPr id="11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376078" y="2660312"/>
            <a:ext cx="1725845" cy="2540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JM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5617464"/>
            <a:ext cx="2057400" cy="402336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>
                <a:latin typeface="Bebas Neue" pitchFamily="34" charset="0"/>
              </a:defRPr>
            </a:lvl2pPr>
            <a:lvl3pPr marL="914400" indent="0">
              <a:buFontTx/>
              <a:buNone/>
              <a:defRPr>
                <a:latin typeface="Bebas Neue" pitchFamily="34" charset="0"/>
              </a:defRPr>
            </a:lvl3pPr>
            <a:lvl4pPr marL="1371600" indent="0">
              <a:buFontTx/>
              <a:buNone/>
              <a:defRPr>
                <a:latin typeface="Bebas Neue" pitchFamily="34" charset="0"/>
              </a:defRPr>
            </a:lvl4pPr>
            <a:lvl5pPr marL="1828800" indent="0">
              <a:buFontTx/>
              <a:buNone/>
              <a:defRPr>
                <a:latin typeface="Bebas Neue" pitchFamily="34" charset="0"/>
              </a:defRPr>
            </a:lvl5pPr>
          </a:lstStyle>
          <a:p>
            <a:pPr lvl="0"/>
            <a:r>
              <a:rPr lang="en-JM" dirty="0" smtClean="0"/>
              <a:t>INSERT HEADER IN THIS AREA</a:t>
            </a:r>
            <a:endParaRPr lang="en-JM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20" hasCustomPrompt="1"/>
          </p:nvPr>
        </p:nvSpPr>
        <p:spPr>
          <a:xfrm>
            <a:off x="3429000" y="5617464"/>
            <a:ext cx="2057400" cy="402336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>
                <a:latin typeface="Bebas Neue" pitchFamily="34" charset="0"/>
              </a:defRPr>
            </a:lvl2pPr>
            <a:lvl3pPr marL="914400" indent="0">
              <a:buFontTx/>
              <a:buNone/>
              <a:defRPr>
                <a:latin typeface="Bebas Neue" pitchFamily="34" charset="0"/>
              </a:defRPr>
            </a:lvl3pPr>
            <a:lvl4pPr marL="1371600" indent="0">
              <a:buFontTx/>
              <a:buNone/>
              <a:defRPr>
                <a:latin typeface="Bebas Neue" pitchFamily="34" charset="0"/>
              </a:defRPr>
            </a:lvl4pPr>
            <a:lvl5pPr marL="1828800" indent="0">
              <a:buFontTx/>
              <a:buNone/>
              <a:defRPr>
                <a:latin typeface="Bebas Neue" pitchFamily="34" charset="0"/>
              </a:defRPr>
            </a:lvl5pPr>
          </a:lstStyle>
          <a:p>
            <a:pPr lvl="0"/>
            <a:r>
              <a:rPr lang="en-JM" dirty="0" smtClean="0"/>
              <a:t>INSERT HEADER IN THIS AREA</a:t>
            </a:r>
            <a:endParaRPr lang="en-JM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6248400" y="5617464"/>
            <a:ext cx="2057400" cy="402336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defRPr>
            </a:lvl1pPr>
            <a:lvl2pPr marL="457200" indent="0">
              <a:buFontTx/>
              <a:buNone/>
              <a:defRPr>
                <a:latin typeface="Bebas Neue" pitchFamily="34" charset="0"/>
              </a:defRPr>
            </a:lvl2pPr>
            <a:lvl3pPr marL="914400" indent="0">
              <a:buFontTx/>
              <a:buNone/>
              <a:defRPr>
                <a:latin typeface="Bebas Neue" pitchFamily="34" charset="0"/>
              </a:defRPr>
            </a:lvl3pPr>
            <a:lvl4pPr marL="1371600" indent="0">
              <a:buFontTx/>
              <a:buNone/>
              <a:defRPr>
                <a:latin typeface="Bebas Neue" pitchFamily="34" charset="0"/>
              </a:defRPr>
            </a:lvl4pPr>
            <a:lvl5pPr marL="1828800" indent="0">
              <a:buFontTx/>
              <a:buNone/>
              <a:defRPr>
                <a:latin typeface="Bebas Neue" pitchFamily="34" charset="0"/>
              </a:defRPr>
            </a:lvl5pPr>
          </a:lstStyle>
          <a:p>
            <a:pPr lvl="0"/>
            <a:r>
              <a:rPr lang="en-JM" dirty="0" smtClean="0"/>
              <a:t>INSERT HEADER IN THIS AREA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21861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jpe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8400"/>
            <a:ext cx="7620000" cy="563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58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3810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152400" cy="533400"/>
          </a:xfrm>
          <a:prstGeom prst="rect">
            <a:avLst/>
          </a:prstGeom>
          <a:solidFill>
            <a:srgbClr val="2F4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0" y="1386416"/>
            <a:ext cx="101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0" y="1447800"/>
            <a:ext cx="101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2F42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" action="ppaction://hlinkshowjump?jump=nextslide" highlightClick="1"/>
          </p:cNvPr>
          <p:cNvSpPr/>
          <p:nvPr/>
        </p:nvSpPr>
        <p:spPr>
          <a:xfrm>
            <a:off x="8549640" y="228600"/>
            <a:ext cx="365760" cy="365760"/>
          </a:xfrm>
          <a:prstGeom prst="ellipse">
            <a:avLst/>
          </a:prstGeom>
          <a:solidFill>
            <a:srgbClr val="2F4262"/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Oval 14">
            <a:hlinkClick r:id="" action="ppaction://hlinkshowjump?jump=previousslide" highlightClick="1"/>
          </p:cNvPr>
          <p:cNvSpPr/>
          <p:nvPr/>
        </p:nvSpPr>
        <p:spPr>
          <a:xfrm>
            <a:off x="8092440" y="228600"/>
            <a:ext cx="365760" cy="365760"/>
          </a:xfrm>
          <a:prstGeom prst="ellipse">
            <a:avLst/>
          </a:prstGeom>
          <a:solidFill>
            <a:srgbClr val="2F4262"/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 flipH="1">
            <a:off x="8221472" y="344424"/>
            <a:ext cx="82296" cy="134112"/>
          </a:xfrm>
          <a:prstGeom prst="chevron">
            <a:avLst>
              <a:gd name="adj" fmla="val 79255"/>
            </a:avLst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8708390" y="344424"/>
            <a:ext cx="82296" cy="134112"/>
          </a:xfrm>
          <a:prstGeom prst="chevron">
            <a:avLst>
              <a:gd name="adj" fmla="val 79255"/>
            </a:avLst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pic>
        <p:nvPicPr>
          <p:cNvPr id="1029" name="Picture 5" descr="C:\E\!_work\mara\grb.png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1"/>
            <a:ext cx="431204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86" r:id="rId7"/>
    <p:sldLayoutId id="2147483685" r:id="rId8"/>
    <p:sldLayoutId id="2147483682" r:id="rId9"/>
    <p:sldLayoutId id="2147483681" r:id="rId10"/>
    <p:sldLayoutId id="2147483680" r:id="rId11"/>
    <p:sldLayoutId id="2147483677" r:id="rId12"/>
    <p:sldLayoutId id="2147483655" r:id="rId13"/>
    <p:sldLayoutId id="2147483688" r:id="rId14"/>
    <p:sldLayoutId id="2147483683" r:id="rId15"/>
    <p:sldLayoutId id="2147483661" r:id="rId16"/>
    <p:sldLayoutId id="2147483662" r:id="rId17"/>
    <p:sldLayoutId id="2147483679" r:id="rId18"/>
    <p:sldLayoutId id="2147483678" r:id="rId19"/>
    <p:sldLayoutId id="2147483670" r:id="rId20"/>
    <p:sldLayoutId id="2147483663" r:id="rId21"/>
    <p:sldLayoutId id="2147483664" r:id="rId22"/>
    <p:sldLayoutId id="2147483666" r:id="rId23"/>
    <p:sldLayoutId id="2147483667" r:id="rId24"/>
    <p:sldLayoutId id="2147483668" r:id="rId25"/>
    <p:sldLayoutId id="2147483669" r:id="rId26"/>
    <p:sldLayoutId id="2147483671" r:id="rId27"/>
    <p:sldLayoutId id="2147483672" r:id="rId28"/>
    <p:sldLayoutId id="2147483673" r:id="rId29"/>
    <p:sldLayoutId id="2147483674" r:id="rId30"/>
    <p:sldLayoutId id="2147483675" r:id="rId31"/>
    <p:sldLayoutId id="2147483676" r:id="rId32"/>
    <p:sldLayoutId id="2147483687" r:id="rId3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Georgia" panose="02040502050405020303" pitchFamily="18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85000"/>
              <a:lumOff val="15000"/>
            </a:schemeClr>
          </a:solidFill>
          <a:latin typeface="Georgia" panose="02040502050405020303" pitchFamily="18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Georgia" panose="02040502050405020303" pitchFamily="18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85000"/>
              <a:lumOff val="15000"/>
            </a:schemeClr>
          </a:solidFill>
          <a:latin typeface="Georgia" panose="02040502050405020303" pitchFamily="18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Georgia" panose="02040502050405020303" pitchFamily="18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vilnodrustvo.gov.rs/" TargetMode="External"/><Relationship Id="rId2" Type="http://schemas.openxmlformats.org/officeDocument/2006/relationships/hyperlink" Target="http://www.mduls.gov.rs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reformauprave@mduls.gov.r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sr-Cyrl-RS" dirty="0" smtClean="0"/>
              <a:t>НАЦРТ ЗАКОНА О СИСТЕМУ ПЛАТА ЗАПОСЛЕНИХ У ЈАВНОМ СЕКТОРУ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sr-Cyrl-RS" dirty="0" smtClean="0"/>
              <a:t>Јавна расправа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28600"/>
            <a:ext cx="71628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sr-Cyrl-RS" sz="1200" dirty="0" smtClean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Република Србија</a:t>
            </a:r>
          </a:p>
          <a:p>
            <a:pPr>
              <a:lnSpc>
                <a:spcPct val="120000"/>
              </a:lnSpc>
            </a:pPr>
            <a:r>
              <a:rPr lang="ru-RU" sz="1200" dirty="0" smtClean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МИНИСТАРСТВО ДРЖАВНЕ УПРАВЕ И ЛОКАЛНЕ САМОУПРАВЕ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1"/>
            <a:ext cx="7620000" cy="609600"/>
          </a:xfrm>
        </p:spPr>
        <p:txBody>
          <a:bodyPr/>
          <a:lstStyle/>
          <a:p>
            <a:pPr algn="ctr"/>
            <a:r>
              <a:rPr lang="sr-Cyrl-RS" sz="3200" dirty="0" smtClean="0"/>
              <a:t>ДОДАЦИ НА ПЛАТУ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881564"/>
          </a:xfrm>
        </p:spPr>
        <p:txBody>
          <a:bodyPr>
            <a:normAutofit lnSpcReduction="10000"/>
          </a:bodyPr>
          <a:lstStyle/>
          <a:p>
            <a:pPr marL="468630" lvl="1" indent="-342900" algn="just">
              <a:buFont typeface="Wingdings" pitchFamily="2" charset="2"/>
              <a:buChar char="v"/>
            </a:pPr>
            <a:r>
              <a:rPr lang="sr-Cyrl-RS" sz="2000" dirty="0" smtClean="0"/>
              <a:t>Заједнички додаци за цео јавни сектор уређени су овим законом</a:t>
            </a:r>
          </a:p>
          <a:p>
            <a:pPr marL="742950" lvl="2" indent="-342900" algn="just"/>
            <a:r>
              <a:rPr lang="sr-Cyrl-RS" dirty="0" smtClean="0"/>
              <a:t>Додатак за рад ноћу – 26% вредности радног сата основне плате</a:t>
            </a:r>
          </a:p>
          <a:p>
            <a:pPr marL="742950" lvl="2" indent="-342900" algn="just"/>
            <a:r>
              <a:rPr lang="sr-Cyrl-RS" dirty="0" smtClean="0"/>
              <a:t>Додатак за рад на дан празника који је нерадан дан – 110% вредности радног сата основне плате</a:t>
            </a:r>
          </a:p>
          <a:p>
            <a:pPr marL="742950" lvl="2" indent="-342900" algn="just"/>
            <a:r>
              <a:rPr lang="sr-Cyrl-RS" dirty="0" smtClean="0"/>
              <a:t>Додатак за прековремени рад – 26% вредности радног сата основне плате, уколико се не искористе слободни сати у наредна три месеца (1:1,5 сати)</a:t>
            </a:r>
          </a:p>
          <a:p>
            <a:pPr marL="742950" lvl="2" indent="-342900" algn="just"/>
            <a:r>
              <a:rPr lang="sr-Cyrl-RS" dirty="0" smtClean="0"/>
              <a:t>Додатак за приправност – 10% вредности радног сата основне плате</a:t>
            </a:r>
          </a:p>
          <a:p>
            <a:pPr marL="742950" lvl="2" indent="-342900" algn="just"/>
            <a:r>
              <a:rPr lang="sr-Cyrl-RS" dirty="0" smtClean="0"/>
              <a:t>Додатак за дежурство – у складу са посебним прописом</a:t>
            </a:r>
          </a:p>
          <a:p>
            <a:pPr marL="468630" lvl="1" indent="-342900" algn="just">
              <a:buFont typeface="Wingdings" pitchFamily="2" charset="2"/>
              <a:buChar char="v"/>
            </a:pPr>
            <a:r>
              <a:rPr lang="sr-Cyrl-RS" sz="2000" dirty="0" smtClean="0"/>
              <a:t>Посебни додаци могу бити уређени у посебним секторским законима и одражаваће специфичности појединих послова које нису вредноване при одређивању основног коефицијента</a:t>
            </a:r>
            <a:endParaRPr lang="sr-Cyrl-RS" sz="2000" dirty="0"/>
          </a:p>
          <a:p>
            <a:pPr marL="468630" lvl="1" indent="-342900" algn="just">
              <a:buFont typeface="Wingdings" pitchFamily="2" charset="2"/>
              <a:buChar char="v"/>
            </a:pPr>
            <a:r>
              <a:rPr lang="sr-Cyrl-RS" sz="2000" dirty="0" smtClean="0"/>
              <a:t>Међусобни </a:t>
            </a:r>
            <a:r>
              <a:rPr lang="sr-Cyrl-RS" sz="2000" dirty="0"/>
              <a:t>однос и ограничење права на </a:t>
            </a:r>
            <a:r>
              <a:rPr lang="sr-Cyrl-RS" sz="2000" dirty="0" smtClean="0"/>
              <a:t>додатак</a:t>
            </a:r>
          </a:p>
          <a:p>
            <a:pPr marL="742950" lvl="2" indent="-342900" algn="just"/>
            <a:r>
              <a:rPr lang="sr-Cyrl-CS" dirty="0" smtClean="0"/>
              <a:t>Сви % остварених додатака се сабирају</a:t>
            </a:r>
          </a:p>
          <a:p>
            <a:pPr marL="742950" lvl="2" indent="-342900" algn="just"/>
            <a:r>
              <a:rPr lang="sr-Cyrl-CS" dirty="0" smtClean="0"/>
              <a:t>Право на додатак немају запослени на руководећим РМ или </a:t>
            </a:r>
            <a:r>
              <a:rPr lang="sr-Cyrl-CS" dirty="0"/>
              <a:t>на РМ на </a:t>
            </a:r>
            <a:r>
              <a:rPr lang="sr-Cyrl-CS" dirty="0" smtClean="0"/>
              <a:t>којима имају одговорност за руковођење органом или другом организацијом и лица на положају</a:t>
            </a:r>
          </a:p>
          <a:p>
            <a:pPr marL="468630" lvl="1" indent="-342900"/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  <p:extLst>
      <p:ext uri="{BB962C8B-B14F-4D97-AF65-F5344CB8AC3E}">
        <p14:creationId xmlns:p14="http://schemas.microsoft.com/office/powerpoint/2010/main" val="24900714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dirty="0" smtClean="0"/>
              <a:t>ВРЕДНОВАЊЕ РЕЗУЛТАТА РАДА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-285750" algn="just">
              <a:buFont typeface="Wingdings" panose="05000000000000000000" pitchFamily="2" charset="2"/>
              <a:buChar char="v"/>
            </a:pPr>
            <a:r>
              <a:rPr lang="sr-Cyrl-RS" sz="2000" dirty="0" smtClean="0"/>
              <a:t>Закон препознаје потребу да се вредност резултата рада одрази на висину плате и усмерава правце даљег уређивања плате по овом основу</a:t>
            </a:r>
          </a:p>
          <a:p>
            <a:pPr marL="685800" lvl="2" indent="-285750" algn="just">
              <a:buFont typeface="Wingdings" panose="05000000000000000000" pitchFamily="2" charset="2"/>
              <a:buChar char="v"/>
            </a:pPr>
            <a:r>
              <a:rPr lang="sr-Cyrl-RS" sz="2000" dirty="0" smtClean="0"/>
              <a:t>Вредновање резутата рада ће бити предмет посебних закона и то као</a:t>
            </a:r>
          </a:p>
          <a:p>
            <a:pPr marL="1200150" lvl="3" indent="-342900" algn="just"/>
            <a:r>
              <a:rPr lang="sr-Cyrl-RS" sz="1800" dirty="0" smtClean="0"/>
              <a:t>увећање платног разреда</a:t>
            </a:r>
          </a:p>
          <a:p>
            <a:pPr marL="1200150" lvl="3" indent="-342900" algn="just"/>
            <a:r>
              <a:rPr lang="sr-Cyrl-RS" sz="1800" dirty="0"/>
              <a:t>д</a:t>
            </a:r>
            <a:r>
              <a:rPr lang="sr-Cyrl-RS" sz="1800" dirty="0" smtClean="0"/>
              <a:t>одатак на плату</a:t>
            </a:r>
          </a:p>
          <a:p>
            <a:pPr marL="685800" lvl="2" indent="-285750" algn="just">
              <a:buFont typeface="Wingdings" panose="05000000000000000000" pitchFamily="2" charset="2"/>
              <a:buChar char="v"/>
            </a:pPr>
            <a:r>
              <a:rPr lang="sr-Cyrl-RS" sz="2000" dirty="0" smtClean="0"/>
              <a:t>Неопходно да критеријуми и мерила за вредновање резултата рада буду део секторских закона због специфичности послова који се обављају у различитим деловима јавног сектора</a:t>
            </a:r>
          </a:p>
          <a:p>
            <a:pPr marL="342900" lvl="1" indent="-342900"/>
            <a:endParaRPr lang="sr-Cyrl-R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Република Србија</a:t>
            </a:r>
          </a:p>
          <a:p>
            <a:r>
              <a:rPr lang="ru-RU" b="1" cap="all" smtClean="0"/>
              <a:t>МИНИСТАРСТВО ДРЖАВНЕ УПРАВЕ И ЛОКАЛНЕ САМОУПРАВЕ</a:t>
            </a:r>
            <a:endParaRPr lang="ru-RU" b="1" cap="all" dirty="0" smtClean="0"/>
          </a:p>
        </p:txBody>
      </p:sp>
    </p:spTree>
    <p:extLst>
      <p:ext uri="{BB962C8B-B14F-4D97-AF65-F5344CB8AC3E}">
        <p14:creationId xmlns:p14="http://schemas.microsoft.com/office/powerpoint/2010/main" val="15607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200" dirty="0" smtClean="0"/>
              <a:t>НАКНАДА ПЛАТЕ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55801"/>
            <a:ext cx="8229600" cy="4825999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sz="2000" dirty="0" smtClean="0"/>
              <a:t>У висини 100% основне плате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/>
              <a:t>з</a:t>
            </a:r>
            <a:r>
              <a:rPr lang="en-US" dirty="0" smtClean="0"/>
              <a:t>а </a:t>
            </a:r>
            <a:r>
              <a:rPr lang="en-US" dirty="0" err="1" smtClean="0"/>
              <a:t>време</a:t>
            </a:r>
            <a:r>
              <a:rPr lang="en-US" dirty="0" smtClean="0"/>
              <a:t> </a:t>
            </a:r>
            <a:r>
              <a:rPr lang="en-US" dirty="0" err="1" smtClean="0"/>
              <a:t>одсуствовања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рада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дан</a:t>
            </a:r>
            <a:r>
              <a:rPr lang="en-US" dirty="0" smtClean="0"/>
              <a:t> </a:t>
            </a:r>
            <a:r>
              <a:rPr lang="en-US" dirty="0" err="1" smtClean="0"/>
              <a:t>празника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нарадан</a:t>
            </a:r>
            <a:r>
              <a:rPr lang="en-US" dirty="0" smtClean="0"/>
              <a:t> </a:t>
            </a:r>
            <a:r>
              <a:rPr lang="en-US" dirty="0" err="1" smtClean="0"/>
              <a:t>дан</a:t>
            </a:r>
            <a:r>
              <a:rPr lang="sr-Cyrl-RS" dirty="0" smtClean="0"/>
              <a:t>, г</a:t>
            </a:r>
            <a:r>
              <a:rPr lang="en-US" dirty="0" err="1" smtClean="0"/>
              <a:t>одишњег</a:t>
            </a:r>
            <a:r>
              <a:rPr lang="en-US" dirty="0" smtClean="0"/>
              <a:t> </a:t>
            </a:r>
            <a:r>
              <a:rPr lang="en-US" dirty="0" err="1" smtClean="0"/>
              <a:t>одмора</a:t>
            </a:r>
            <a:r>
              <a:rPr lang="sr-Cyrl-RS" dirty="0" smtClean="0"/>
              <a:t>, </a:t>
            </a:r>
            <a:r>
              <a:rPr lang="en-US" dirty="0" err="1" smtClean="0"/>
              <a:t>плаћеног</a:t>
            </a:r>
            <a:r>
              <a:rPr lang="en-US" dirty="0" smtClean="0"/>
              <a:t> </a:t>
            </a:r>
            <a:r>
              <a:rPr lang="en-US" dirty="0" err="1" smtClean="0"/>
              <a:t>одсуства</a:t>
            </a:r>
            <a:r>
              <a:rPr lang="sr-Cyrl-RS" dirty="0" smtClean="0"/>
              <a:t>, </a:t>
            </a:r>
            <a:r>
              <a:rPr lang="en-US" dirty="0" err="1" smtClean="0"/>
              <a:t>одазивања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позив</a:t>
            </a:r>
            <a:r>
              <a:rPr lang="en-US" dirty="0" smtClean="0"/>
              <a:t> </a:t>
            </a:r>
            <a:r>
              <a:rPr lang="en-US" dirty="0" err="1" smtClean="0"/>
              <a:t>државног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, </a:t>
            </a:r>
            <a:r>
              <a:rPr lang="en-US" dirty="0" err="1" smtClean="0"/>
              <a:t>осим</a:t>
            </a:r>
            <a:r>
              <a:rPr lang="en-US" dirty="0" smtClean="0"/>
              <a:t>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одазива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позив</a:t>
            </a:r>
            <a:r>
              <a:rPr lang="en-US" dirty="0" smtClean="0"/>
              <a:t> </a:t>
            </a:r>
            <a:r>
              <a:rPr lang="en-US" dirty="0" err="1" smtClean="0"/>
              <a:t>државног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 у </a:t>
            </a:r>
            <a:r>
              <a:rPr lang="en-US" dirty="0" err="1" smtClean="0"/>
              <a:t>својству</a:t>
            </a:r>
            <a:r>
              <a:rPr lang="en-US" dirty="0" smtClean="0"/>
              <a:t> </a:t>
            </a:r>
            <a:r>
              <a:rPr lang="en-US" dirty="0" err="1" smtClean="0"/>
              <a:t>вештака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другог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учествује</a:t>
            </a:r>
            <a:r>
              <a:rPr lang="en-US" dirty="0" smtClean="0"/>
              <a:t> </a:t>
            </a:r>
            <a:r>
              <a:rPr lang="en-US" dirty="0" err="1" smtClean="0"/>
              <a:t>поступку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чије</a:t>
            </a:r>
            <a:r>
              <a:rPr lang="en-US" dirty="0" smtClean="0"/>
              <a:t> </a:t>
            </a:r>
            <a:r>
              <a:rPr lang="en-US" dirty="0" err="1" smtClean="0"/>
              <a:t>учешће</a:t>
            </a:r>
            <a:r>
              <a:rPr lang="en-US" dirty="0" smtClean="0"/>
              <a:t> у </a:t>
            </a:r>
            <a:r>
              <a:rPr lang="en-US" dirty="0" err="1" smtClean="0"/>
              <a:t>поступку</a:t>
            </a:r>
            <a:r>
              <a:rPr lang="en-US" dirty="0" smtClean="0"/>
              <a:t> </a:t>
            </a:r>
            <a:r>
              <a:rPr lang="en-US" dirty="0" err="1" smtClean="0"/>
              <a:t>прима</a:t>
            </a:r>
            <a:r>
              <a:rPr lang="en-US" dirty="0" smtClean="0"/>
              <a:t> </a:t>
            </a:r>
            <a:r>
              <a:rPr lang="en-US" dirty="0" err="1" smtClean="0"/>
              <a:t>накнаду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посебном</a:t>
            </a:r>
            <a:r>
              <a:rPr lang="en-US" dirty="0" smtClean="0"/>
              <a:t> </a:t>
            </a:r>
            <a:r>
              <a:rPr lang="en-US" dirty="0" err="1" smtClean="0"/>
              <a:t>пропису</a:t>
            </a:r>
            <a:endParaRPr lang="sr-Cyrl-R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/>
              <a:t>због привремене спречености за рад до 30 дана </a:t>
            </a:r>
            <a:r>
              <a:rPr lang="sr-Cyrl-RS" dirty="0" smtClean="0"/>
              <a:t>због повреде </a:t>
            </a:r>
            <a:r>
              <a:rPr lang="sr-Cyrl-RS" dirty="0"/>
              <a:t>на раду или </a:t>
            </a:r>
            <a:r>
              <a:rPr lang="sr-Cyrl-RS" dirty="0" smtClean="0"/>
              <a:t>професионалне болести </a:t>
            </a:r>
            <a:r>
              <a:rPr lang="sr-Cyrl-RS" dirty="0"/>
              <a:t>до 30 </a:t>
            </a:r>
            <a:r>
              <a:rPr lang="sr-Cyrl-RS" dirty="0" smtClean="0"/>
              <a:t>дана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000" dirty="0" smtClean="0"/>
              <a:t>У </a:t>
            </a:r>
            <a:r>
              <a:rPr lang="sr-Cyrl-RS" sz="2000" dirty="0"/>
              <a:t>висини 65 % основне </a:t>
            </a:r>
            <a:r>
              <a:rPr lang="sr-Cyrl-RS" sz="2000" dirty="0" smtClean="0"/>
              <a:t>плате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/>
              <a:t>због привремене спречености за рад до 30 дана, због болести или повреде ван рада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/>
              <a:t>запосленом који је остао нераспоређен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000" dirty="0" smtClean="0"/>
              <a:t>У висини уређеној Законом о раду или другим законима</a:t>
            </a:r>
          </a:p>
          <a:p>
            <a:pPr marL="788670" lvl="2" indent="-342900" algn="just">
              <a:spcBef>
                <a:spcPts val="600"/>
              </a:spcBef>
              <a:buSzPct val="70000"/>
            </a:pPr>
            <a:r>
              <a:rPr lang="sr-Cyrl-RS" dirty="0" smtClean="0"/>
              <a:t>због привременог удаљења </a:t>
            </a:r>
            <a:r>
              <a:rPr lang="sr-Cyrl-RS" dirty="0"/>
              <a:t>са рада </a:t>
            </a:r>
            <a:endParaRPr lang="sr-Cyrl-RS" dirty="0" smtClean="0"/>
          </a:p>
          <a:p>
            <a:pPr marL="788670" lvl="2" indent="-342900" algn="just">
              <a:spcBef>
                <a:spcPts val="600"/>
              </a:spcBef>
              <a:buSzPct val="70000"/>
            </a:pPr>
            <a:r>
              <a:rPr lang="en-US" dirty="0" err="1" smtClean="0"/>
              <a:t>породиљско</a:t>
            </a:r>
            <a:r>
              <a:rPr lang="sr-Cyrl-RS" dirty="0" smtClean="0"/>
              <a:t>г</a:t>
            </a:r>
            <a:r>
              <a:rPr lang="en-US" dirty="0" smtClean="0"/>
              <a:t> </a:t>
            </a:r>
            <a:r>
              <a:rPr lang="en-US" dirty="0" err="1" smtClean="0"/>
              <a:t>одсуств</a:t>
            </a:r>
            <a:r>
              <a:rPr lang="sr-Cyrl-RS" dirty="0" smtClean="0"/>
              <a:t>а</a:t>
            </a:r>
            <a:r>
              <a:rPr lang="en-US" dirty="0" smtClean="0"/>
              <a:t>, </a:t>
            </a:r>
            <a:r>
              <a:rPr lang="en-US" dirty="0" err="1"/>
              <a:t>одсуству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 </a:t>
            </a:r>
            <a:r>
              <a:rPr lang="en-US" dirty="0" err="1"/>
              <a:t>ради</a:t>
            </a:r>
            <a:r>
              <a:rPr lang="en-US" dirty="0"/>
              <a:t> </a:t>
            </a:r>
            <a:r>
              <a:rPr lang="en-US" dirty="0" err="1"/>
              <a:t>неге</a:t>
            </a:r>
            <a:r>
              <a:rPr lang="en-US" dirty="0"/>
              <a:t> </a:t>
            </a:r>
            <a:r>
              <a:rPr lang="en-US" dirty="0" err="1"/>
              <a:t>детета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другог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, </a:t>
            </a:r>
            <a:r>
              <a:rPr lang="en-US" dirty="0" err="1" smtClean="0"/>
              <a:t>одсуству</a:t>
            </a:r>
            <a:r>
              <a:rPr lang="en-US" dirty="0" smtClean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време</a:t>
            </a:r>
            <a:r>
              <a:rPr lang="en-US" dirty="0"/>
              <a:t> </a:t>
            </a:r>
            <a:r>
              <a:rPr lang="en-US" dirty="0" err="1"/>
              <a:t>прекида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дошло</a:t>
            </a:r>
            <a:r>
              <a:rPr lang="en-US" dirty="0"/>
              <a:t> </a:t>
            </a:r>
            <a:r>
              <a:rPr lang="en-US" dirty="0" err="1"/>
              <a:t>наредбом</a:t>
            </a:r>
            <a:r>
              <a:rPr lang="en-US" dirty="0"/>
              <a:t> </a:t>
            </a:r>
            <a:r>
              <a:rPr lang="en-US" dirty="0" err="1"/>
              <a:t>надлежног</a:t>
            </a:r>
            <a:r>
              <a:rPr lang="en-US" dirty="0"/>
              <a:t> </a:t>
            </a:r>
            <a:r>
              <a:rPr lang="en-US" dirty="0" err="1"/>
              <a:t>државног</a:t>
            </a:r>
            <a:r>
              <a:rPr lang="en-US" dirty="0"/>
              <a:t> </a:t>
            </a:r>
            <a:r>
              <a:rPr lang="en-US" dirty="0" err="1"/>
              <a:t>органа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надлежног</a:t>
            </a:r>
            <a:r>
              <a:rPr lang="en-US" dirty="0"/>
              <a:t> </a:t>
            </a:r>
            <a:r>
              <a:rPr lang="en-US" dirty="0" err="1"/>
              <a:t>органа</a:t>
            </a:r>
            <a:r>
              <a:rPr lang="en-US" dirty="0"/>
              <a:t> </a:t>
            </a:r>
            <a:r>
              <a:rPr lang="en-US" dirty="0" err="1"/>
              <a:t>послодавца</a:t>
            </a:r>
            <a:r>
              <a:rPr lang="en-US" dirty="0"/>
              <a:t> </a:t>
            </a:r>
            <a:r>
              <a:rPr lang="en-US" dirty="0" err="1"/>
              <a:t>због</a:t>
            </a:r>
            <a:r>
              <a:rPr lang="en-US" dirty="0"/>
              <a:t> </a:t>
            </a:r>
            <a:r>
              <a:rPr lang="en-US" dirty="0" err="1"/>
              <a:t>необезбеђивања</a:t>
            </a:r>
            <a:r>
              <a:rPr lang="en-US" dirty="0"/>
              <a:t> </a:t>
            </a:r>
            <a:r>
              <a:rPr lang="en-US" dirty="0" err="1"/>
              <a:t>безбедности</a:t>
            </a:r>
            <a:r>
              <a:rPr lang="en-US" dirty="0"/>
              <a:t> и </a:t>
            </a:r>
            <a:r>
              <a:rPr lang="en-US" dirty="0" err="1"/>
              <a:t>заштите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раду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прекида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дошло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кривице</a:t>
            </a:r>
            <a:r>
              <a:rPr lang="en-US" dirty="0"/>
              <a:t> </a:t>
            </a:r>
            <a:r>
              <a:rPr lang="en-US" dirty="0" err="1"/>
              <a:t>запосленог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у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случајевима</a:t>
            </a:r>
            <a:r>
              <a:rPr lang="en-US" dirty="0"/>
              <a:t> </a:t>
            </a:r>
            <a:r>
              <a:rPr lang="en-US" dirty="0" err="1"/>
              <a:t>утврђеним</a:t>
            </a:r>
            <a:r>
              <a:rPr lang="en-US" dirty="0"/>
              <a:t>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посебним</a:t>
            </a:r>
            <a:r>
              <a:rPr lang="en-US" dirty="0"/>
              <a:t> </a:t>
            </a:r>
            <a:r>
              <a:rPr lang="en-US" dirty="0" err="1"/>
              <a:t>прописима</a:t>
            </a:r>
            <a:endParaRPr lang="sr-Cyrl-RS" dirty="0"/>
          </a:p>
          <a:p>
            <a:pPr>
              <a:buFont typeface="Wingdings" panose="05000000000000000000" pitchFamily="2" charset="2"/>
              <a:buChar char="v"/>
            </a:pPr>
            <a:endParaRPr lang="sr-Cyrl-RS" sz="2000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sr-Cyrl-RS" sz="2000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2400" dirty="0" smtClean="0"/>
              <a:t>НАКНАДА ТРОШКОВА И ДРУГА ПРИМАЊА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sz="3800" dirty="0" smtClean="0"/>
              <a:t>Закон утврђује на које накнаде трошкова сваки запослени има право а њихова висина биће уређена посебним законима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2300" dirty="0" smtClean="0"/>
              <a:t>долазак и одлазак са рада (накнада за превоз)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2300" dirty="0" smtClean="0"/>
              <a:t>службено путовање у земљи и иностранству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2300" dirty="0" smtClean="0"/>
              <a:t>смештај и исхрана за боравак на терену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2300" dirty="0" smtClean="0"/>
              <a:t>трошкови који настану због привременог или трајног премештаја у друго место рада</a:t>
            </a:r>
          </a:p>
          <a:p>
            <a:pPr lvl="1" algn="just">
              <a:buFont typeface="Arial" pitchFamily="34" charset="0"/>
              <a:buChar char="•"/>
            </a:pPr>
            <a:endParaRPr lang="sr-Cyrl-RS" sz="3200" dirty="0" smtClean="0"/>
          </a:p>
          <a:p>
            <a:pPr marL="342900" lvl="1" indent="-342900" algn="just">
              <a:buFont typeface="Wingdings" pitchFamily="2" charset="2"/>
              <a:buChar char="v"/>
            </a:pPr>
            <a:r>
              <a:rPr lang="sr-Cyrl-RS" sz="3800" dirty="0" smtClean="0"/>
              <a:t>Закон даје сваком запосленом право на отпремнину ако је проглашен технолошким вишком или остао нераспоређен и отпремнину при </a:t>
            </a:r>
            <a:r>
              <a:rPr lang="sr-Cyrl-RS" sz="3800" dirty="0"/>
              <a:t>одласку у </a:t>
            </a:r>
            <a:r>
              <a:rPr lang="sr-Cyrl-RS" sz="3800" dirty="0" smtClean="0"/>
              <a:t>пензију</a:t>
            </a:r>
          </a:p>
          <a:p>
            <a:pPr marL="857250" lvl="2" indent="-457200" algn="just"/>
            <a:r>
              <a:rPr lang="sr-Cyrl-RS" sz="2600" dirty="0" smtClean="0"/>
              <a:t>Висина ће бити уређена посебним законом</a:t>
            </a:r>
          </a:p>
          <a:p>
            <a:pPr marL="857250" lvl="2" indent="-457200" algn="just"/>
            <a:endParaRPr lang="sr-Cyrl-RS" sz="2600" dirty="0"/>
          </a:p>
          <a:p>
            <a:pPr marL="342900" lvl="1" indent="-342900" algn="just">
              <a:buFont typeface="Wingdings" pitchFamily="2" charset="2"/>
              <a:buChar char="v"/>
            </a:pPr>
            <a:r>
              <a:rPr lang="sr-Cyrl-RS" sz="3800" dirty="0" smtClean="0"/>
              <a:t>Посебним законом ће моћи да се утврде </a:t>
            </a:r>
            <a:r>
              <a:rPr lang="sr-Cyrl-RS" sz="3800" u="sng" dirty="0" smtClean="0"/>
              <a:t>и </a:t>
            </a:r>
            <a:r>
              <a:rPr lang="en-US" sz="3800" u="sng" dirty="0" err="1" smtClean="0"/>
              <a:t>друге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накнаде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трошкова</a:t>
            </a:r>
            <a:r>
              <a:rPr lang="en-US" sz="3800" dirty="0" smtClean="0"/>
              <a:t> </a:t>
            </a:r>
            <a:r>
              <a:rPr lang="en-US" sz="3800" dirty="0" err="1" smtClean="0"/>
              <a:t>који</a:t>
            </a:r>
            <a:r>
              <a:rPr lang="en-US" sz="3800" dirty="0" smtClean="0"/>
              <a:t> </a:t>
            </a:r>
            <a:r>
              <a:rPr lang="en-US" sz="3800" dirty="0" err="1" smtClean="0"/>
              <a:t>произилазе</a:t>
            </a:r>
            <a:r>
              <a:rPr lang="en-US" sz="3800" dirty="0" smtClean="0"/>
              <a:t> </a:t>
            </a:r>
            <a:r>
              <a:rPr lang="en-US" sz="3800" dirty="0" err="1" smtClean="0"/>
              <a:t>из</a:t>
            </a:r>
            <a:r>
              <a:rPr lang="en-US" sz="3800" dirty="0" smtClean="0"/>
              <a:t> </a:t>
            </a:r>
            <a:r>
              <a:rPr lang="en-US" sz="3800" dirty="0" err="1" smtClean="0"/>
              <a:t>специфичности</a:t>
            </a:r>
            <a:r>
              <a:rPr lang="en-US" sz="3800" dirty="0" smtClean="0"/>
              <a:t> </a:t>
            </a:r>
            <a:r>
              <a:rPr lang="en-US" sz="3800" dirty="0" err="1" smtClean="0"/>
              <a:t>радноправног</a:t>
            </a:r>
            <a:r>
              <a:rPr lang="en-US" sz="3800" dirty="0" smtClean="0"/>
              <a:t> </a:t>
            </a:r>
            <a:r>
              <a:rPr lang="en-US" sz="3800" dirty="0" err="1" smtClean="0"/>
              <a:t>положаја</a:t>
            </a:r>
            <a:r>
              <a:rPr lang="en-US" sz="3800" dirty="0" smtClean="0"/>
              <a:t> </a:t>
            </a:r>
            <a:r>
              <a:rPr lang="en-US" sz="3800" dirty="0" err="1" smtClean="0"/>
              <a:t>запосленог</a:t>
            </a:r>
            <a:r>
              <a:rPr lang="en-US" sz="3800" dirty="0" smtClean="0"/>
              <a:t> и </a:t>
            </a:r>
            <a:r>
              <a:rPr lang="en-US" sz="3800" u="sng" dirty="0" err="1" smtClean="0"/>
              <a:t>друга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примања</a:t>
            </a:r>
            <a:endParaRPr lang="sr-Cyrl-RS" sz="3800" dirty="0" smtClean="0"/>
          </a:p>
          <a:p>
            <a:pPr lvl="1" algn="just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2700" dirty="0" smtClean="0"/>
              <a:t>ПРАВА ЗА ВРЕМЕ РАДА У ИНОСТРАНСТВУ И У ПОСЕБНИМ ТЕЛИМА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743200"/>
            <a:ext cx="8153400" cy="3738564"/>
          </a:xfrm>
        </p:spPr>
        <p:txBody>
          <a:bodyPr/>
          <a:lstStyle/>
          <a:p>
            <a:pPr algn="just"/>
            <a:r>
              <a:rPr lang="sr-Cyrl-RS" sz="2200" dirty="0" smtClean="0"/>
              <a:t>Посебним законом се уређује право з</a:t>
            </a:r>
            <a:r>
              <a:rPr lang="en-US" sz="2200" dirty="0" err="1" smtClean="0"/>
              <a:t>апослен</a:t>
            </a:r>
            <a:r>
              <a:rPr lang="sr-Cyrl-RS" sz="2200" dirty="0" smtClean="0"/>
              <a:t>ог</a:t>
            </a:r>
            <a:r>
              <a:rPr lang="en-US" sz="2200" dirty="0" smtClean="0"/>
              <a:t> </a:t>
            </a:r>
            <a:r>
              <a:rPr lang="en-US" sz="2200" dirty="0" err="1" smtClean="0"/>
              <a:t>на</a:t>
            </a:r>
            <a:r>
              <a:rPr lang="en-US" sz="2200" dirty="0" smtClean="0"/>
              <a:t> </a:t>
            </a:r>
            <a:r>
              <a:rPr lang="en-US" sz="2200" dirty="0" err="1" smtClean="0"/>
              <a:t>плату</a:t>
            </a:r>
            <a:r>
              <a:rPr lang="en-US" sz="2200" dirty="0" smtClean="0"/>
              <a:t>, </a:t>
            </a:r>
            <a:r>
              <a:rPr lang="en-US" sz="2200" dirty="0" err="1" smtClean="0"/>
              <a:t>накнаду</a:t>
            </a:r>
            <a:r>
              <a:rPr lang="en-US" sz="2200" dirty="0" smtClean="0"/>
              <a:t> </a:t>
            </a:r>
            <a:r>
              <a:rPr lang="en-US" sz="2200" dirty="0" err="1" smtClean="0"/>
              <a:t>плате</a:t>
            </a:r>
            <a:r>
              <a:rPr lang="en-US" sz="2200" dirty="0" smtClean="0"/>
              <a:t>, </a:t>
            </a:r>
            <a:r>
              <a:rPr lang="en-US" sz="2200" dirty="0" err="1" smtClean="0"/>
              <a:t>накнаду</a:t>
            </a:r>
            <a:r>
              <a:rPr lang="en-US" sz="2200" dirty="0" smtClean="0"/>
              <a:t> </a:t>
            </a:r>
            <a:r>
              <a:rPr lang="en-US" sz="2200" dirty="0" err="1" smtClean="0"/>
              <a:t>трошкова</a:t>
            </a:r>
            <a:r>
              <a:rPr lang="en-US" sz="2200" dirty="0" smtClean="0"/>
              <a:t> и </a:t>
            </a:r>
            <a:r>
              <a:rPr lang="en-US" sz="2200" dirty="0" err="1" smtClean="0"/>
              <a:t>друга</a:t>
            </a:r>
            <a:r>
              <a:rPr lang="en-US" sz="2200" dirty="0" smtClean="0"/>
              <a:t> </a:t>
            </a:r>
            <a:r>
              <a:rPr lang="en-US" sz="2200" dirty="0" err="1" smtClean="0"/>
              <a:t>примања</a:t>
            </a:r>
            <a:r>
              <a:rPr lang="en-US" sz="2200" dirty="0" smtClean="0"/>
              <a:t> </a:t>
            </a:r>
            <a:r>
              <a:rPr lang="en-US" sz="2200" dirty="0" err="1" smtClean="0"/>
              <a:t>за</a:t>
            </a:r>
            <a:r>
              <a:rPr lang="en-US" sz="2200" dirty="0" smtClean="0"/>
              <a:t> </a:t>
            </a:r>
            <a:r>
              <a:rPr lang="en-US" sz="2200" dirty="0" err="1" smtClean="0"/>
              <a:t>време</a:t>
            </a:r>
            <a:r>
              <a:rPr lang="en-US" sz="2200" dirty="0" smtClean="0"/>
              <a:t> </a:t>
            </a:r>
            <a:r>
              <a:rPr lang="en-US" sz="2200" dirty="0" err="1" smtClean="0"/>
              <a:t>рада</a:t>
            </a:r>
            <a:r>
              <a:rPr lang="en-US" sz="2200" dirty="0" smtClean="0"/>
              <a:t> у </a:t>
            </a:r>
            <a:r>
              <a:rPr lang="en-US" sz="2200" dirty="0" err="1" smtClean="0"/>
              <a:t>иностранству</a:t>
            </a:r>
            <a:r>
              <a:rPr lang="en-US" sz="2200" dirty="0" smtClean="0"/>
              <a:t> </a:t>
            </a:r>
            <a:r>
              <a:rPr lang="en-US" sz="2200" dirty="0" err="1" smtClean="0"/>
              <a:t>на</a:t>
            </a:r>
            <a:r>
              <a:rPr lang="en-US" sz="2200" dirty="0" smtClean="0"/>
              <a:t> </a:t>
            </a:r>
            <a:r>
              <a:rPr lang="en-US" sz="2200" dirty="0" err="1" smtClean="0"/>
              <a:t>који</a:t>
            </a:r>
            <a:r>
              <a:rPr lang="en-US" sz="2200" dirty="0" smtClean="0"/>
              <a:t> </a:t>
            </a:r>
            <a:r>
              <a:rPr lang="en-US" sz="2200" dirty="0" err="1" smtClean="0"/>
              <a:t>је</a:t>
            </a:r>
            <a:r>
              <a:rPr lang="en-US" sz="2200" dirty="0" smtClean="0"/>
              <a:t> </a:t>
            </a:r>
            <a:r>
              <a:rPr lang="en-US" sz="2200" dirty="0" err="1" smtClean="0"/>
              <a:t>упућен</a:t>
            </a:r>
            <a:r>
              <a:rPr lang="en-US" sz="2200" dirty="0" smtClean="0"/>
              <a:t> </a:t>
            </a:r>
            <a:r>
              <a:rPr lang="en-US" sz="2200" dirty="0" err="1" smtClean="0"/>
              <a:t>од</a:t>
            </a:r>
            <a:r>
              <a:rPr lang="en-US" sz="2200" dirty="0" smtClean="0"/>
              <a:t> </a:t>
            </a:r>
            <a:r>
              <a:rPr lang="en-US" sz="2200" dirty="0" err="1" smtClean="0"/>
              <a:t>стране</a:t>
            </a:r>
            <a:r>
              <a:rPr lang="en-US" sz="2200" dirty="0" smtClean="0"/>
              <a:t> </a:t>
            </a:r>
            <a:r>
              <a:rPr lang="en-US" sz="2200" dirty="0" err="1" smtClean="0"/>
              <a:t>послодавца</a:t>
            </a:r>
            <a:endParaRPr lang="sr-Cyrl-RS" sz="2200" dirty="0" smtClean="0"/>
          </a:p>
          <a:p>
            <a:pPr algn="just"/>
            <a:r>
              <a:rPr lang="sr-Cyrl-RS" sz="2200" dirty="0" smtClean="0"/>
              <a:t>За рад у посебним телима, комисијама, одборима </a:t>
            </a:r>
            <a:r>
              <a:rPr lang="en-US" sz="2200" dirty="0" smtClean="0"/>
              <a:t>у </a:t>
            </a:r>
            <a:r>
              <a:rPr lang="en-US" sz="2200" dirty="0" err="1" smtClean="0"/>
              <a:t>јавном</a:t>
            </a:r>
            <a:r>
              <a:rPr lang="en-US" sz="2200" dirty="0" smtClean="0"/>
              <a:t> </a:t>
            </a:r>
            <a:r>
              <a:rPr lang="en-US" sz="2200" dirty="0" err="1" smtClean="0"/>
              <a:t>сектору</a:t>
            </a:r>
            <a:r>
              <a:rPr lang="en-US" sz="2200" dirty="0" smtClean="0"/>
              <a:t>, </a:t>
            </a:r>
            <a:r>
              <a:rPr lang="en-US" sz="2200" dirty="0" err="1" smtClean="0"/>
              <a:t>мо</a:t>
            </a:r>
            <a:r>
              <a:rPr lang="sr-Cyrl-RS" sz="2200" dirty="0" smtClean="0"/>
              <a:t>ћи ће</a:t>
            </a:r>
            <a:r>
              <a:rPr lang="en-US" sz="2200" dirty="0" smtClean="0"/>
              <a:t> </a:t>
            </a:r>
            <a:r>
              <a:rPr lang="en-US" sz="2200" dirty="0" err="1" smtClean="0"/>
              <a:t>да</a:t>
            </a:r>
            <a:r>
              <a:rPr lang="en-US" sz="2200" dirty="0" smtClean="0"/>
              <a:t> </a:t>
            </a:r>
            <a:r>
              <a:rPr lang="sr-Cyrl-RS" sz="2200" dirty="0" smtClean="0"/>
              <a:t>се </a:t>
            </a:r>
            <a:r>
              <a:rPr lang="en-US" sz="2200" dirty="0" err="1" smtClean="0"/>
              <a:t>оствари</a:t>
            </a:r>
            <a:r>
              <a:rPr lang="en-US" sz="2200" dirty="0" smtClean="0"/>
              <a:t>  </a:t>
            </a:r>
            <a:r>
              <a:rPr lang="en-US" sz="2200" dirty="0" err="1" smtClean="0"/>
              <a:t>накнаду</a:t>
            </a:r>
            <a:r>
              <a:rPr lang="en-US" sz="2200" dirty="0" smtClean="0"/>
              <a:t> </a:t>
            </a:r>
            <a:r>
              <a:rPr lang="en-US" sz="2200" dirty="0" err="1" smtClean="0"/>
              <a:t>за</a:t>
            </a:r>
            <a:r>
              <a:rPr lang="en-US" sz="2200" dirty="0" smtClean="0"/>
              <a:t> </a:t>
            </a:r>
            <a:r>
              <a:rPr lang="en-US" sz="2200" dirty="0" err="1" smtClean="0"/>
              <a:t>рад</a:t>
            </a:r>
            <a:r>
              <a:rPr lang="sr-Cyrl-RS" sz="2200" dirty="0" smtClean="0"/>
              <a:t> само ако је то прописано посебним законом који треба да уреди и критеријуме и мерила за одређивање накнада</a:t>
            </a:r>
            <a:endParaRPr lang="en-US" sz="2200" dirty="0" smtClean="0"/>
          </a:p>
          <a:p>
            <a:pPr algn="just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38474"/>
            <a:ext cx="7620000" cy="423414"/>
          </a:xfrm>
        </p:spPr>
        <p:txBody>
          <a:bodyPr>
            <a:noAutofit/>
          </a:bodyPr>
          <a:lstStyle/>
          <a:p>
            <a:pPr algn="ctr"/>
            <a:r>
              <a:rPr lang="sr-Cyrl-RS" sz="2400" dirty="0" smtClean="0"/>
              <a:t>ПРВА ФАЗА УСАГЛАШАВАЊА ПОСЕБНИХ ПРОПИСА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229600" cy="41957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sz="2200" dirty="0" smtClean="0"/>
              <a:t>Сви постојећи коефицијенти измениће се тако се према јединственој основици у року од 90 дана од дана ступања на снагу закона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200" dirty="0" smtClean="0"/>
              <a:t>Циљ усаглашавања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1800" dirty="0" smtClean="0"/>
              <a:t>Постизање упоредивости коефицијената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200" dirty="0" smtClean="0"/>
              <a:t>Изменама коефицијената се не дира у висину постојеће плате на тим радним местима</a:t>
            </a:r>
          </a:p>
          <a:p>
            <a:pPr lvl="1">
              <a:buNone/>
            </a:pPr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620000" cy="465755"/>
          </a:xfrm>
        </p:spPr>
        <p:txBody>
          <a:bodyPr/>
          <a:lstStyle/>
          <a:p>
            <a:pPr algn="ctr"/>
            <a:r>
              <a:rPr lang="sr-Cyrl-RS" sz="2800" dirty="0" smtClean="0"/>
              <a:t>УСАГЛАШАВАЊЕ СЕКТОРСКИХ ЗАКОНА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427196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sz="2200" dirty="0" smtClean="0"/>
              <a:t>Најкасније у року од једне године од ступања на снагу закона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Cyrl-RS" sz="2000" dirty="0" smtClean="0"/>
              <a:t>Донеће се посебни закони </a:t>
            </a:r>
            <a:r>
              <a:rPr lang="sr-Cyrl-RS" sz="2000" dirty="0"/>
              <a:t>којим се уређују плате запослених </a:t>
            </a:r>
            <a:endParaRPr lang="sr-Cyrl-RS" sz="2000" dirty="0" smtClean="0"/>
          </a:p>
          <a:p>
            <a:pPr lvl="2" algn="just"/>
            <a:r>
              <a:rPr lang="sr-Cyrl-RS" sz="1800" dirty="0" smtClean="0"/>
              <a:t>у </a:t>
            </a:r>
            <a:r>
              <a:rPr lang="sr-Cyrl-RS" sz="1800" dirty="0"/>
              <a:t>јавним </a:t>
            </a:r>
            <a:r>
              <a:rPr lang="sr-Cyrl-RS" sz="1800" dirty="0" smtClean="0"/>
              <a:t>службама</a:t>
            </a:r>
          </a:p>
          <a:p>
            <a:pPr lvl="2" algn="just"/>
            <a:r>
              <a:rPr lang="sr-Cyrl-RS" sz="1800" dirty="0" smtClean="0"/>
              <a:t>у државним </a:t>
            </a:r>
            <a:r>
              <a:rPr lang="sr-Cyrl-RS" sz="1800" dirty="0"/>
              <a:t>органима и органима АП и ЈЛС </a:t>
            </a:r>
          </a:p>
          <a:p>
            <a:pPr lvl="2" algn="just"/>
            <a:r>
              <a:rPr lang="sr-Cyrl-RS" sz="1800" dirty="0" smtClean="0"/>
              <a:t>полицијских службеника</a:t>
            </a:r>
          </a:p>
          <a:p>
            <a:pPr lvl="2" algn="just"/>
            <a:r>
              <a:rPr lang="sr-Cyrl-RS" sz="1800" dirty="0" smtClean="0"/>
              <a:t>у </a:t>
            </a:r>
            <a:r>
              <a:rPr lang="sr-Cyrl-RS" sz="1800" dirty="0"/>
              <a:t>органима у чијем су делокругу безбедносни и обавештајни </a:t>
            </a:r>
            <a:r>
              <a:rPr lang="sr-Cyrl-RS" sz="1800" dirty="0" smtClean="0"/>
              <a:t>послови</a:t>
            </a:r>
          </a:p>
          <a:p>
            <a:pPr lvl="2" algn="just"/>
            <a:r>
              <a:rPr lang="sr-Cyrl-RS" sz="1800" dirty="0" smtClean="0"/>
              <a:t>у </a:t>
            </a:r>
            <a:r>
              <a:rPr lang="sr-Cyrl-RS" sz="1800" dirty="0"/>
              <a:t>јавним агенцијама и другим органима и организацијама које је основала </a:t>
            </a:r>
            <a:r>
              <a:rPr lang="en-US" sz="1800" dirty="0" smtClean="0"/>
              <a:t>Р</a:t>
            </a:r>
            <a:r>
              <a:rPr lang="sr-Cyrl-RS" sz="1800" dirty="0" smtClean="0"/>
              <a:t>С, АП или ЈЛС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000" dirty="0" smtClean="0"/>
              <a:t>Тим законима мора да се примени јединствена методологија за вредновање послова, и утврде услови за остваривање свих права која су дата овим законом </a:t>
            </a:r>
            <a:endParaRPr lang="sr-Cyrl-R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  <p:extLst>
      <p:ext uri="{BB962C8B-B14F-4D97-AF65-F5344CB8AC3E}">
        <p14:creationId xmlns:p14="http://schemas.microsoft.com/office/powerpoint/2010/main" val="9473763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304800"/>
            <a:ext cx="8382000" cy="6169025"/>
          </a:xfrm>
        </p:spPr>
        <p:txBody>
          <a:bodyPr anchor="ctr"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000" dirty="0">
                <a:solidFill>
                  <a:srgbClr val="7030A0"/>
                </a:solidFill>
                <a:hlinkClick r:id="rId2"/>
              </a:rPr>
              <a:t>www.</a:t>
            </a:r>
            <a:r>
              <a:rPr lang="sr-Latn-BA" sz="2000" dirty="0">
                <a:solidFill>
                  <a:srgbClr val="7030A0"/>
                </a:solidFill>
                <a:hlinkClick r:id="rId2"/>
              </a:rPr>
              <a:t>mduls</a:t>
            </a:r>
            <a:r>
              <a:rPr lang="en-US" sz="2000" dirty="0" smtClean="0">
                <a:solidFill>
                  <a:srgbClr val="7030A0"/>
                </a:solidFill>
                <a:hlinkClick r:id="rId2"/>
              </a:rPr>
              <a:t>.</a:t>
            </a:r>
            <a:r>
              <a:rPr lang="en-US" sz="2000" dirty="0" err="1" smtClean="0">
                <a:solidFill>
                  <a:srgbClr val="7030A0"/>
                </a:solidFill>
                <a:hlinkClick r:id="rId2"/>
              </a:rPr>
              <a:t>gov.rs</a:t>
            </a:r>
            <a:endParaRPr lang="sr-Cyrl-RS" sz="2000" dirty="0">
              <a:solidFill>
                <a:srgbClr val="7030A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sr-Latn-BA" sz="2000" dirty="0" smtClean="0">
                <a:solidFill>
                  <a:srgbClr val="7030A0"/>
                </a:solidFill>
                <a:hlinkClick r:id="rId3"/>
              </a:rPr>
              <a:t>www.civilnodrustvo.gov.rs</a:t>
            </a:r>
            <a:r>
              <a:rPr lang="sr-Latn-BA" sz="2000" dirty="0" smtClean="0">
                <a:solidFill>
                  <a:srgbClr val="7030A0"/>
                </a:solidFill>
              </a:rPr>
              <a:t> </a:t>
            </a:r>
            <a:endParaRPr lang="sr-Cyrl-RS" sz="2000" dirty="0" smtClean="0">
              <a:solidFill>
                <a:srgbClr val="7030A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sr-Cyrl-RS" sz="2000" dirty="0"/>
              <a:t>п</a:t>
            </a:r>
            <a:r>
              <a:rPr lang="sr-Cyrl-RS" sz="2000" dirty="0" smtClean="0"/>
              <a:t>ортал е-праве</a:t>
            </a:r>
          </a:p>
          <a:p>
            <a:pPr algn="ctr"/>
            <a:endParaRPr lang="sr-Cyrl-RS" sz="2000" dirty="0"/>
          </a:p>
          <a:p>
            <a:pPr algn="ctr">
              <a:buFont typeface="Wingdings" pitchFamily="2" charset="2"/>
              <a:buChar char="v"/>
            </a:pPr>
            <a:r>
              <a:rPr lang="sr-Cyrl-CS" sz="2000" dirty="0" smtClean="0"/>
              <a:t>Предлози, </a:t>
            </a:r>
            <a:r>
              <a:rPr lang="sr-Cyrl-CS" sz="2000" dirty="0"/>
              <a:t>сугестије, иницијативе и </a:t>
            </a:r>
            <a:r>
              <a:rPr lang="sr-Cyrl-CS" sz="2000" dirty="0" smtClean="0"/>
              <a:t>коментари: </a:t>
            </a:r>
          </a:p>
          <a:p>
            <a:pPr lvl="1" algn="ctr">
              <a:buFont typeface="Arial" pitchFamily="34" charset="0"/>
              <a:buChar char="•"/>
            </a:pPr>
            <a:r>
              <a:rPr lang="sr-Latn-BA" sz="2000" dirty="0" smtClean="0">
                <a:hlinkClick r:id="rId4"/>
              </a:rPr>
              <a:t>reformauprave</a:t>
            </a:r>
            <a:r>
              <a:rPr lang="en-US" sz="2000" dirty="0">
                <a:hlinkClick r:id="rId4"/>
              </a:rPr>
              <a:t>@</a:t>
            </a:r>
            <a:r>
              <a:rPr lang="sr-Latn-BA" sz="2000" dirty="0">
                <a:hlinkClick r:id="rId4"/>
              </a:rPr>
              <a:t>mduls.gov.rs</a:t>
            </a:r>
            <a:r>
              <a:rPr lang="sr-Latn-BA" sz="2000" dirty="0"/>
              <a:t> </a:t>
            </a:r>
            <a:endParaRPr lang="sr-Cyrl-RS" sz="2000" dirty="0" smtClean="0"/>
          </a:p>
          <a:p>
            <a:pPr lvl="1" algn="ctr">
              <a:buFont typeface="Arial" pitchFamily="34" charset="0"/>
              <a:buChar char="•"/>
            </a:pPr>
            <a:r>
              <a:rPr lang="sr-Cyrl-CS" sz="2000" dirty="0" smtClean="0"/>
              <a:t>Министарство </a:t>
            </a:r>
            <a:r>
              <a:rPr lang="sr-Cyrl-CS" sz="2000" dirty="0"/>
              <a:t>државне управе и локалне самоуправе</a:t>
            </a:r>
            <a:r>
              <a:rPr lang="sr-Cyrl-CS" sz="2000" dirty="0" smtClean="0"/>
              <a:t>, Београд</a:t>
            </a:r>
            <a:r>
              <a:rPr lang="sr-Cyrl-CS" sz="2000" dirty="0"/>
              <a:t>, Бирчанинова бр. 6, са назнаком: „За јавну расправу о Нацрту закона </a:t>
            </a:r>
            <a:r>
              <a:rPr lang="sr-Latn-BA" sz="2000" dirty="0"/>
              <a:t>о </a:t>
            </a:r>
            <a:r>
              <a:rPr lang="sr-Cyrl-CS" sz="2000" dirty="0"/>
              <a:t>систему плата запослених у јавном сектору”</a:t>
            </a: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3600" dirty="0" smtClean="0"/>
              <a:t>РАЗЛОЗИ ЗА ДОНОШЕЊЕ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sz="2400" dirty="0" smtClean="0"/>
              <a:t>Несистематизованост и неуједначеност постојећег система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2000" dirty="0" smtClean="0"/>
              <a:t>Плате запослених у различитим деловима ЈС уређене низом различитих прописа</a:t>
            </a:r>
            <a:endParaRPr lang="sr-Latn-RS" sz="2000" dirty="0" smtClean="0"/>
          </a:p>
          <a:p>
            <a:pPr lvl="2" algn="just"/>
            <a:r>
              <a:rPr lang="sr-Cyrl-RS" dirty="0"/>
              <a:t>п</a:t>
            </a:r>
            <a:r>
              <a:rPr lang="sr-Cyrl-RS" dirty="0" smtClean="0"/>
              <a:t>реко </a:t>
            </a:r>
            <a:r>
              <a:rPr lang="sr-Latn-RS" dirty="0" smtClean="0"/>
              <a:t>20 </a:t>
            </a:r>
            <a:r>
              <a:rPr lang="sr-Cyrl-RS" dirty="0" smtClean="0"/>
              <a:t>закона, подзаконских аката, </a:t>
            </a:r>
            <a:r>
              <a:rPr lang="sr-Latn-RS" dirty="0" smtClean="0"/>
              <a:t>900 </a:t>
            </a:r>
            <a:r>
              <a:rPr lang="sr-Cyrl-RS" dirty="0" smtClean="0"/>
              <a:t>коефицијента и </a:t>
            </a:r>
            <a:r>
              <a:rPr lang="sr-Latn-RS" dirty="0" smtClean="0"/>
              <a:t>12 </a:t>
            </a:r>
            <a:r>
              <a:rPr lang="sr-Cyrl-RS" dirty="0" smtClean="0"/>
              <a:t>основица за одређивање плата</a:t>
            </a:r>
          </a:p>
          <a:p>
            <a:pPr marL="342900" lvl="1" indent="-342900" algn="just">
              <a:buFont typeface="Wingdings" pitchFamily="2" charset="2"/>
              <a:buChar char="v"/>
            </a:pPr>
            <a:r>
              <a:rPr lang="sr-Cyrl-RS" sz="2400" dirty="0" smtClean="0"/>
              <a:t>Нетранспарентност</a:t>
            </a:r>
          </a:p>
          <a:p>
            <a:pPr marL="342900" lvl="1" indent="-342900" algn="just">
              <a:buFont typeface="Wingdings" pitchFamily="2" charset="2"/>
              <a:buChar char="v"/>
            </a:pPr>
            <a:r>
              <a:rPr lang="sr-Cyrl-RS" sz="2400" dirty="0" smtClean="0"/>
              <a:t>Неуправиљовост и отежана контрола трошкова рада </a:t>
            </a:r>
          </a:p>
          <a:p>
            <a:pPr marL="342900" lvl="1" indent="-342900" algn="just">
              <a:buFont typeface="Wingdings" pitchFamily="2" charset="2"/>
              <a:buChar char="v"/>
            </a:pPr>
            <a:r>
              <a:rPr lang="sr-Cyrl-RS" sz="2400" dirty="0" smtClean="0"/>
              <a:t>Неуједначеност плата за поједине послове за које се захтева исти или сличан рад због одсуства инструмената уједначености и упоредивости вредновања рада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200" dirty="0" smtClean="0"/>
              <a:t>ОСНОВНИ ЦИЉЕВИ ЗАКОНА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sz="2400" dirty="0" smtClean="0"/>
              <a:t>Уређење система плата на јединственим принципима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400" dirty="0" smtClean="0"/>
              <a:t>Смањење или отклањање неједнакости у платама, постизање правичности - „једнака плата за рад једнаке вредности</a:t>
            </a:r>
            <a:r>
              <a:rPr lang="sr-Cyrl-RS" sz="2400" dirty="0" smtClean="0">
                <a:latin typeface="Times New Roman"/>
                <a:cs typeface="Times New Roman"/>
              </a:rPr>
              <a:t>ˮ</a:t>
            </a:r>
            <a:r>
              <a:rPr lang="sr-Cyrl-RS" sz="2400" dirty="0" smtClean="0"/>
              <a:t> и </a:t>
            </a:r>
            <a:r>
              <a:rPr lang="sr-Cyrl-RS" sz="2400" dirty="0"/>
              <a:t>уважавање резултата рада </a:t>
            </a:r>
            <a:r>
              <a:rPr lang="sr-Cyrl-RS" sz="2400" dirty="0" smtClean="0"/>
              <a:t>његовом вредновању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400" dirty="0" smtClean="0"/>
              <a:t>Управљивост трошкова буџета, успостављање организације рада и управљање људским ресурсима у складу са услугама које јавни сектор пружа  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400" dirty="0" smtClean="0"/>
              <a:t>Повећање транспарентности система</a:t>
            </a:r>
            <a:endParaRPr lang="sr-Latn-RS" sz="24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  <p:extLst>
      <p:ext uri="{BB962C8B-B14F-4D97-AF65-F5344CB8AC3E}">
        <p14:creationId xmlns:p14="http://schemas.microsoft.com/office/powerpoint/2010/main" val="27239602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200" dirty="0" smtClean="0"/>
              <a:t>САДРЖИНА НАЦРТА ЗАКОНА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55801"/>
            <a:ext cx="8229600" cy="474979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sz="2000" dirty="0" smtClean="0"/>
              <a:t>Дефинисање обухвата запослених који подлежу уређивању плата на заједничком систему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000" dirty="0" smtClean="0"/>
              <a:t>Уређење елемената плате и постављање </a:t>
            </a:r>
            <a:r>
              <a:rPr lang="sr-Cyrl-RS" sz="2000" dirty="0"/>
              <a:t>начела и принципа </a:t>
            </a:r>
            <a:r>
              <a:rPr lang="sr-Cyrl-RS" sz="2000" dirty="0" smtClean="0"/>
              <a:t>за одређивање плате на јединственствен </a:t>
            </a:r>
            <a:r>
              <a:rPr lang="sr-Cyrl-RS" sz="2000" dirty="0"/>
              <a:t>и транспарентан </a:t>
            </a:r>
            <a:r>
              <a:rPr lang="sr-Cyrl-RS" sz="2000" dirty="0" smtClean="0"/>
              <a:t>начин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000" dirty="0" smtClean="0"/>
              <a:t>Увођење Каталога </a:t>
            </a:r>
            <a:r>
              <a:rPr lang="sr-Cyrl-RS" sz="2000" dirty="0"/>
              <a:t>радних места </a:t>
            </a:r>
            <a:r>
              <a:rPr lang="sr-Cyrl-RS" sz="2000" dirty="0" smtClean="0"/>
              <a:t>и звања као основа за вредновање послова у јавном сектору</a:t>
            </a:r>
            <a:endParaRPr lang="sr-Cyrl-RS" sz="2000" dirty="0"/>
          </a:p>
          <a:p>
            <a:pPr algn="just">
              <a:buFont typeface="Wingdings" pitchFamily="2" charset="2"/>
              <a:buChar char="v"/>
            </a:pPr>
            <a:r>
              <a:rPr lang="sr-Cyrl-RS" sz="2000" dirty="0" smtClean="0"/>
              <a:t>Прописивање јединствене методологије у циљу уједначености приступа вредновања послова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000" dirty="0" smtClean="0"/>
              <a:t>Дефинисање заједничких и истих основа за додатке на плату, накнаде плате, накнаде трошкова и друга примања у свим деловима ЈС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2000" dirty="0" smtClean="0"/>
              <a:t>Уважавање специфичности појединих делова јавног сектора кроз давање основа за додатке, друге трошкове и примања која ће бити дефинисани у другим законима</a:t>
            </a: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200" dirty="0" smtClean="0"/>
              <a:t>ОБУХВАТ ЗАКОНА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sz="3000" dirty="0" smtClean="0"/>
              <a:t> </a:t>
            </a:r>
            <a:r>
              <a:rPr lang="sr-Cyrl-RS" sz="2400" dirty="0" smtClean="0"/>
              <a:t>Примена на уређивање плата и друга примања запослених:</a:t>
            </a:r>
            <a:endParaRPr lang="sr-Cyrl-RS" sz="2400" dirty="0"/>
          </a:p>
          <a:p>
            <a:pPr lvl="1" algn="just">
              <a:buFont typeface="Arial" pitchFamily="34" charset="0"/>
              <a:buChar char="•"/>
            </a:pPr>
            <a:r>
              <a:rPr lang="sr-Cyrl-RS" sz="2000" dirty="0" smtClean="0"/>
              <a:t>државних службеника и службеника и намештеника у државним </a:t>
            </a:r>
            <a:r>
              <a:rPr lang="sr-Cyrl-RS" sz="2000" dirty="0"/>
              <a:t>органима, органима АП и ЈЛС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2000" dirty="0" smtClean="0"/>
              <a:t>у јавним службама које се </a:t>
            </a:r>
            <a:r>
              <a:rPr lang="sr-Cyrl-RS" sz="2000" dirty="0"/>
              <a:t>финансирају из буџета РС, АП, </a:t>
            </a:r>
            <a:r>
              <a:rPr lang="sr-Cyrl-RS" sz="2000" dirty="0" smtClean="0"/>
              <a:t>ЈЛС и доприноса за обавезно социјално осигурање и запослених у ООСО, </a:t>
            </a:r>
            <a:endParaRPr lang="sr-Cyrl-RS" sz="2000" dirty="0"/>
          </a:p>
          <a:p>
            <a:pPr lvl="1" algn="just">
              <a:buFont typeface="Arial" pitchFamily="34" charset="0"/>
              <a:buChar char="•"/>
            </a:pPr>
            <a:r>
              <a:rPr lang="sr-Cyrl-RS" sz="2000" dirty="0" smtClean="0"/>
              <a:t>у јавним </a:t>
            </a:r>
            <a:r>
              <a:rPr lang="sr-Cyrl-RS" sz="2000" dirty="0"/>
              <a:t>агенцијама и организацијама на које се примењују прописи о ЈА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2000" dirty="0" smtClean="0"/>
              <a:t>у другим органима </a:t>
            </a:r>
            <a:r>
              <a:rPr lang="sr-Cyrl-RS" sz="2000" dirty="0"/>
              <a:t>и </a:t>
            </a:r>
            <a:r>
              <a:rPr lang="sr-Cyrl-RS" sz="2000" dirty="0" smtClean="0"/>
              <a:t>организацијама које је основала РС, АП, ЈЛС</a:t>
            </a:r>
          </a:p>
          <a:p>
            <a:pPr lvl="1">
              <a:buFont typeface="Arial" pitchFamily="34" charset="0"/>
              <a:buChar char="•"/>
            </a:pPr>
            <a:endParaRPr lang="sr-Cyrl-RS" sz="3000" dirty="0"/>
          </a:p>
          <a:p>
            <a:pPr lvl="1">
              <a:buNone/>
            </a:pPr>
            <a:endParaRPr lang="sr-Cyrl-RS" sz="3000" dirty="0"/>
          </a:p>
          <a:p>
            <a:pPr lvl="1">
              <a:buFont typeface="Arial" pitchFamily="34" charset="0"/>
              <a:buChar char="•"/>
            </a:pPr>
            <a:endParaRPr lang="sr-Cyrl-RS" sz="3000" dirty="0"/>
          </a:p>
          <a:p>
            <a:pPr lvl="1">
              <a:buFont typeface="Arial" pitchFamily="34" charset="0"/>
              <a:buChar char="•"/>
            </a:pPr>
            <a:endParaRPr lang="sr-Cyrl-RS" sz="3000" dirty="0"/>
          </a:p>
          <a:p>
            <a:pPr lvl="1">
              <a:buFont typeface="Arial" pitchFamily="34" charset="0"/>
              <a:buChar char="•"/>
            </a:pPr>
            <a:endParaRPr lang="en-US" sz="3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200" dirty="0" smtClean="0"/>
              <a:t>ПРЕДЛОЖЕНИ ИЗУЗЕЦИ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sr-Cyrl-RS" sz="2000" dirty="0" smtClean="0"/>
              <a:t>Запослени у Војсци РС</a:t>
            </a:r>
          </a:p>
          <a:p>
            <a:pPr lvl="1" algn="just"/>
            <a:r>
              <a:rPr lang="sr-Cyrl-RS" i="1" dirty="0" smtClean="0"/>
              <a:t>С</a:t>
            </a:r>
            <a:r>
              <a:rPr lang="sr-Cyrl-RS" dirty="0" smtClean="0"/>
              <a:t>истем плата реформисан је на заокружен начин у склопу реформе Војске у претходном периоду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000" dirty="0"/>
              <a:t>Запослени</a:t>
            </a:r>
            <a:r>
              <a:rPr lang="sr-Cyrl-RS" sz="2000" dirty="0" smtClean="0"/>
              <a:t> у јавним предузећима</a:t>
            </a:r>
          </a:p>
          <a:p>
            <a:pPr lvl="1" algn="just"/>
            <a:r>
              <a:rPr lang="sr-Cyrl-RS" dirty="0" smtClean="0"/>
              <a:t>Основи за уједначен приступ платама запослених су делатности и природа послова које пружа администрација или јавна служба, која се разликује од система где на пословање треба да кључно утичу елементи захтева тржишта и профита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000" dirty="0" smtClean="0"/>
              <a:t>Функционери</a:t>
            </a:r>
          </a:p>
          <a:p>
            <a:pPr lvl="1" algn="just"/>
            <a:r>
              <a:rPr lang="sr-Cyrl-RS" dirty="0" smtClean="0"/>
              <a:t>Различитост радноправног стауса и одговорности функционера утиче и на дефинисање плата/накнада за њихов рад. Истовремено тренутна неуређеност радноправног статуса функционера различитих нивоа власти (сем правосуђа) захтева свеобухватно уређење овог дела ЈС, у ком контексту ће бити уређена и вредност њиховог рада</a:t>
            </a:r>
            <a:endParaRPr lang="sr-Latn-R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  <p:extLst>
      <p:ext uri="{BB962C8B-B14F-4D97-AF65-F5344CB8AC3E}">
        <p14:creationId xmlns:p14="http://schemas.microsoft.com/office/powerpoint/2010/main" val="31820871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1"/>
            <a:ext cx="7620000" cy="609600"/>
          </a:xfrm>
        </p:spPr>
        <p:txBody>
          <a:bodyPr/>
          <a:lstStyle/>
          <a:p>
            <a:pPr algn="ctr"/>
            <a:r>
              <a:rPr lang="sr-Cyrl-RS" sz="3200" dirty="0" smtClean="0"/>
              <a:t>ОСНОВНА ПЛАТА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486400"/>
          </a:xfrm>
        </p:spPr>
        <p:txBody>
          <a:bodyPr>
            <a:normAutofit fontScale="40000" lnSpcReduction="20000"/>
          </a:bodyPr>
          <a:lstStyle/>
          <a:p>
            <a:pPr algn="just">
              <a:buFont typeface="Wingdings" pitchFamily="2" charset="2"/>
              <a:buChar char="v"/>
            </a:pPr>
            <a:endParaRPr lang="sr-Cyrl-RS" sz="5000" dirty="0" smtClean="0"/>
          </a:p>
          <a:p>
            <a:pPr algn="just">
              <a:buFont typeface="Wingdings" pitchFamily="2" charset="2"/>
              <a:buChar char="v"/>
            </a:pPr>
            <a:r>
              <a:rPr lang="sr-Cyrl-RS" sz="5000" dirty="0" smtClean="0"/>
              <a:t>Јединствена основица за све запослене у ЈС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4000" dirty="0"/>
              <a:t>Биће уређена законом о буџету РС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4000" dirty="0"/>
              <a:t>Омогућава упоредивост плата и враћа смисао постојању коефицијанета</a:t>
            </a:r>
          </a:p>
          <a:p>
            <a:pPr lvl="2" algn="just"/>
            <a:r>
              <a:rPr lang="sr-Cyrl-RS" sz="2900" dirty="0" smtClean="0"/>
              <a:t>Изузетак: основица која се утврђује буџетом АП и ЈЛС, у складу са масом средстава опредељеном за обрачун и исплату плата за запослене у њиховим органима</a:t>
            </a:r>
            <a:r>
              <a:rPr lang="sr-Cyrl-RS" sz="2900" dirty="0"/>
              <a:t>, при чему </a:t>
            </a:r>
            <a:r>
              <a:rPr lang="sr-Cyrl-RS" sz="2900" dirty="0" smtClean="0"/>
              <a:t>не може </a:t>
            </a:r>
            <a:r>
              <a:rPr lang="sr-Cyrl-RS" sz="2900" dirty="0"/>
              <a:t>бити </a:t>
            </a:r>
            <a:r>
              <a:rPr lang="sr-Cyrl-RS" sz="2900" dirty="0" smtClean="0"/>
              <a:t>већа од републичке основице</a:t>
            </a:r>
          </a:p>
          <a:p>
            <a:pPr lvl="2" algn="just"/>
            <a:endParaRPr lang="sr-Cyrl-RS" sz="3200" dirty="0" smtClean="0"/>
          </a:p>
          <a:p>
            <a:pPr marL="342900" lvl="2" indent="-342900" algn="just">
              <a:buFont typeface="Wingdings" pitchFamily="2" charset="2"/>
              <a:buChar char="v"/>
            </a:pPr>
            <a:r>
              <a:rPr lang="sr-Cyrl-RS" sz="5000" dirty="0" smtClean="0"/>
              <a:t>Коефицијент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4000" dirty="0" smtClean="0"/>
              <a:t>Представља вредност посла и додељује се радном месту или звању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4000" dirty="0" smtClean="0"/>
              <a:t>Изражени су кроз 60 платних разреда у распону од 1 до 7,5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4000" dirty="0" smtClean="0"/>
              <a:t>Висина коефицијената у платним разредима биће уређена актом Владе, на јединствен начин за цео јавни сектор  у року од 6 месеци од ступања на снагу овог закона</a:t>
            </a:r>
          </a:p>
          <a:p>
            <a:pPr lvl="1" algn="just">
              <a:buFont typeface="Arial" pitchFamily="34" charset="0"/>
              <a:buChar char="•"/>
            </a:pPr>
            <a:endParaRPr lang="sr-Cyrl-RS" sz="4000" dirty="0" smtClean="0"/>
          </a:p>
          <a:p>
            <a:pPr marL="342900" lvl="2" indent="-342900" algn="just">
              <a:buFont typeface="Wingdings" pitchFamily="2" charset="2"/>
              <a:buChar char="v"/>
            </a:pPr>
            <a:r>
              <a:rPr lang="sr-Cyrl-RS" sz="5000" dirty="0" smtClean="0"/>
              <a:t>Сва радна места и звања представљена су у Каталогу</a:t>
            </a:r>
          </a:p>
          <a:p>
            <a:pPr lvl="2" algn="just"/>
            <a:r>
              <a:rPr lang="sr-Cyrl-RS" sz="4000" dirty="0" smtClean="0"/>
              <a:t>Нацрт Каталога у јавној расправи</a:t>
            </a:r>
          </a:p>
          <a:p>
            <a:pPr lvl="2" algn="just"/>
            <a:r>
              <a:rPr lang="sr-Cyrl-RS" sz="4000" dirty="0" smtClean="0"/>
              <a:t>Биће донет у року од 90 дана од ступања на снагу закона</a:t>
            </a:r>
          </a:p>
          <a:p>
            <a:pPr lvl="2" algn="just"/>
            <a:r>
              <a:rPr lang="sr-Cyrl-RS" sz="4000" dirty="0" smtClean="0"/>
              <a:t>Сва РМ и звања из Каталога постају део Регистра </a:t>
            </a:r>
            <a:r>
              <a:rPr lang="ru-RU" sz="4000" dirty="0" smtClean="0"/>
              <a:t>запослених, изабраних, именованих, постављених и ангажованих лица код корисника јавних средстава </a:t>
            </a:r>
            <a:r>
              <a:rPr lang="sr-Cyrl-RS" sz="4000" dirty="0" smtClean="0"/>
              <a:t>чиме постижемо да се и пре доношења закона о платама сви пријављују према новим РМ из Каталога и имамо слику различитости/истоветности постојећих плата на истим РМ </a:t>
            </a:r>
          </a:p>
          <a:p>
            <a:pPr lvl="2"/>
            <a:endParaRPr lang="sr-Cyrl-RS" dirty="0" smtClean="0"/>
          </a:p>
          <a:p>
            <a:pPr lvl="1">
              <a:buFont typeface="Arial" pitchFamily="34" charset="0"/>
              <a:buChar char="•"/>
            </a:pPr>
            <a:endParaRPr lang="sr-Cyrl-RS" dirty="0" smtClean="0"/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200" dirty="0" smtClean="0"/>
              <a:t>ВРЕДНОВАЊЕ ПОСЛОВА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382000" cy="4724400"/>
          </a:xfrm>
        </p:spPr>
        <p:txBody>
          <a:bodyPr>
            <a:normAutofit fontScale="55000" lnSpcReduction="20000"/>
          </a:bodyPr>
          <a:lstStyle/>
          <a:p>
            <a:pPr marL="457200" lvl="1" indent="-457200" algn="just">
              <a:buFont typeface="Wingdings" pitchFamily="2" charset="2"/>
              <a:buChar char="v"/>
            </a:pPr>
            <a:r>
              <a:rPr lang="sr-Cyrl-RS" sz="3200" dirty="0" smtClean="0"/>
              <a:t>Уводе се јединствени критеријуми за вредновање свих послова</a:t>
            </a:r>
          </a:p>
          <a:p>
            <a:pPr marL="742950" lvl="2" indent="-342900" algn="just"/>
            <a:r>
              <a:rPr lang="sr-Cyrl-RS" sz="2600" dirty="0" smtClean="0"/>
              <a:t>компетентност</a:t>
            </a:r>
          </a:p>
          <a:p>
            <a:pPr marL="742950" lvl="2" indent="-342900" algn="just"/>
            <a:r>
              <a:rPr lang="sr-Cyrl-RS" sz="2600" dirty="0" smtClean="0"/>
              <a:t>сложеност послова</a:t>
            </a:r>
          </a:p>
          <a:p>
            <a:pPr marL="742950" lvl="2" indent="-342900" algn="just"/>
            <a:r>
              <a:rPr lang="sr-Cyrl-RS" sz="2600" dirty="0" smtClean="0"/>
              <a:t>одговорност</a:t>
            </a:r>
          </a:p>
          <a:p>
            <a:pPr marL="742950" lvl="2" indent="-342900" algn="just"/>
            <a:r>
              <a:rPr lang="sr-Cyrl-RS" sz="2600" dirty="0" smtClean="0"/>
              <a:t>аутономија </a:t>
            </a:r>
            <a:r>
              <a:rPr lang="sr-Cyrl-RS" sz="2600" dirty="0"/>
              <a:t>у раду </a:t>
            </a:r>
            <a:endParaRPr lang="sr-Cyrl-RS" sz="2600" dirty="0" smtClean="0"/>
          </a:p>
          <a:p>
            <a:pPr marL="742950" lvl="2" indent="-342900" algn="just"/>
            <a:r>
              <a:rPr lang="sr-Cyrl-RS" sz="2600" dirty="0" smtClean="0"/>
              <a:t>пословна комуникација</a:t>
            </a:r>
          </a:p>
          <a:p>
            <a:pPr marL="742950" lvl="2" indent="-342900" algn="just"/>
            <a:r>
              <a:rPr lang="sr-Cyrl-RS" sz="2600" dirty="0" smtClean="0"/>
              <a:t>услови рада</a:t>
            </a:r>
          </a:p>
          <a:p>
            <a:pPr marL="457200" lvl="1" indent="-457200" algn="just">
              <a:buFont typeface="Wingdings" pitchFamily="2" charset="2"/>
              <a:buChar char="v"/>
            </a:pPr>
            <a:r>
              <a:rPr lang="sr-Cyrl-RS" sz="3300" dirty="0" smtClean="0"/>
              <a:t>Закон је основ за доношење јединствене методологије за вредновање послова</a:t>
            </a:r>
          </a:p>
          <a:p>
            <a:pPr marL="742950" lvl="2" indent="-342900" algn="just"/>
            <a:r>
              <a:rPr lang="sr-Cyrl-RS" sz="2600" dirty="0" smtClean="0"/>
              <a:t>Нац</a:t>
            </a:r>
            <a:r>
              <a:rPr lang="sr-Cyrl-RS" sz="2500" dirty="0" smtClean="0"/>
              <a:t>рт Методологије - предмет јавне расправе</a:t>
            </a:r>
          </a:p>
          <a:p>
            <a:pPr marL="742950" lvl="2" indent="-342900" algn="just"/>
            <a:r>
              <a:rPr lang="sr-Cyrl-RS" sz="2500" dirty="0" smtClean="0"/>
              <a:t>Циљ: постизање једнаке плате за рад исте вредности</a:t>
            </a:r>
          </a:p>
          <a:p>
            <a:pPr marL="742950" lvl="2" indent="-342900" algn="just"/>
            <a:r>
              <a:rPr lang="sr-Cyrl-RS" sz="2500" dirty="0" smtClean="0"/>
              <a:t>Начин вредновања послова: бодовање </a:t>
            </a:r>
            <a:r>
              <a:rPr lang="sr-Cyrl-RS" sz="2500" dirty="0"/>
              <a:t>(„поинт фактор</a:t>
            </a:r>
            <a:r>
              <a:rPr lang="sr-Cyrl-RS" sz="2500" dirty="0" smtClean="0"/>
              <a:t>“)</a:t>
            </a:r>
          </a:p>
          <a:p>
            <a:pPr marL="742950" lvl="2" indent="-342900" algn="just"/>
            <a:r>
              <a:rPr lang="sr-Cyrl-RS" sz="2500" dirty="0" smtClean="0"/>
              <a:t>Сваки </a:t>
            </a:r>
            <a:r>
              <a:rPr lang="sr-Cyrl-RS" sz="2500" dirty="0"/>
              <a:t>критеријум садржи у себи више подкритеријума, са његовим процеунталним учешћем у укупној вредности радног </a:t>
            </a:r>
            <a:r>
              <a:rPr lang="sr-Cyrl-RS" sz="2500" dirty="0" smtClean="0"/>
              <a:t>места</a:t>
            </a:r>
            <a:endParaRPr lang="en-US" sz="2500" dirty="0"/>
          </a:p>
          <a:p>
            <a:pPr marL="742950" lvl="2" indent="-342900" algn="just"/>
            <a:r>
              <a:rPr lang="sr-Cyrl-RS" sz="2500" dirty="0" smtClean="0"/>
              <a:t>За </a:t>
            </a:r>
            <a:r>
              <a:rPr lang="sr-Cyrl-RS" sz="2500" dirty="0"/>
              <a:t>с</a:t>
            </a:r>
            <a:r>
              <a:rPr lang="sr-Cyrl-RS" sz="2600" dirty="0"/>
              <a:t>ваки подкритеријум даје се одговарајуће мерило, чија вредност је изражена </a:t>
            </a:r>
            <a:r>
              <a:rPr lang="sr-Cyrl-RS" sz="2600" dirty="0" smtClean="0"/>
              <a:t>бодовима</a:t>
            </a:r>
          </a:p>
          <a:p>
            <a:pPr marL="742950" lvl="2" indent="-342900" algn="just"/>
            <a:r>
              <a:rPr lang="sr-Cyrl-RS" sz="2600" dirty="0" smtClean="0"/>
              <a:t>Свако </a:t>
            </a:r>
            <a:r>
              <a:rPr lang="sr-Cyrl-RS" sz="2600" dirty="0"/>
              <a:t>радно место се процењује по истим критеријумима, подкритеријумима и </a:t>
            </a:r>
            <a:r>
              <a:rPr lang="sr-Cyrl-RS" sz="2600" dirty="0" smtClean="0"/>
              <a:t>мерилима; број </a:t>
            </a:r>
            <a:r>
              <a:rPr lang="sr-Cyrl-RS" sz="2600" dirty="0"/>
              <a:t>бодова за сваки критеријум се сабира и одређује се укупан број бодова за радно </a:t>
            </a:r>
            <a:r>
              <a:rPr lang="sr-Cyrl-RS" sz="2600" dirty="0" smtClean="0"/>
              <a:t>место</a:t>
            </a:r>
          </a:p>
          <a:p>
            <a:pPr marL="742950" lvl="2" indent="-342900" algn="just"/>
            <a:r>
              <a:rPr lang="sr-Cyrl-RS" sz="2600" dirty="0" smtClean="0"/>
              <a:t>Процењује </a:t>
            </a:r>
            <a:r>
              <a:rPr lang="sr-Cyrl-RS" sz="2600" dirty="0"/>
              <a:t>се радно место, а не запослени који се налази на одређеном радном </a:t>
            </a:r>
            <a:r>
              <a:rPr lang="sr-Cyrl-RS" sz="2600" dirty="0" smtClean="0"/>
              <a:t>месту</a:t>
            </a:r>
          </a:p>
          <a:p>
            <a:pPr marL="742950" lvl="2" indent="-342900"/>
            <a:r>
              <a:rPr lang="sr-Cyrl-RS" sz="2500" dirty="0" smtClean="0"/>
              <a:t>Рок </a:t>
            </a:r>
            <a:r>
              <a:rPr lang="sr-Cyrl-RS" sz="2500" dirty="0"/>
              <a:t>за доношење – 90 дана од дана </a:t>
            </a:r>
            <a:r>
              <a:rPr lang="sr-Cyrl-RS" sz="2500" dirty="0" smtClean="0"/>
              <a:t>ступања на снагу закона</a:t>
            </a:r>
            <a:endParaRPr lang="en-US" sz="25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</p:spTree>
    <p:extLst>
      <p:ext uri="{BB962C8B-B14F-4D97-AF65-F5344CB8AC3E}">
        <p14:creationId xmlns:p14="http://schemas.microsoft.com/office/powerpoint/2010/main" val="6688949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620000" cy="563563"/>
          </a:xfrm>
        </p:spPr>
        <p:txBody>
          <a:bodyPr>
            <a:noAutofit/>
          </a:bodyPr>
          <a:lstStyle/>
          <a:p>
            <a:pPr algn="ctr"/>
            <a:r>
              <a:rPr lang="sr-Cyrl-RS" sz="3200" dirty="0" smtClean="0"/>
              <a:t>КРИТЕРИЈУМИ 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" y="128698"/>
            <a:ext cx="7162800" cy="70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defRPr sz="1200" b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sr-Cyrl-RS" dirty="0" smtClean="0"/>
              <a:t>Република Србија</a:t>
            </a:r>
          </a:p>
          <a:p>
            <a:r>
              <a:rPr lang="ru-RU" b="1" cap="all" dirty="0" smtClean="0"/>
              <a:t>МИНИСТАРСТВО ДРЖАВНЕ УПРАВЕ И ЛОКАЛНЕ САМОУПРАВЕ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1828800"/>
          <a:ext cx="5486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4" imgW="3638520" imgH="4619715" progId="Excel.Sheet.8">
                  <p:embed/>
                </p:oleObj>
              </mc:Choice>
              <mc:Fallback>
                <p:oleObj name="Worksheet" r:id="rId4" imgW="3638520" imgH="4619715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28800"/>
                        <a:ext cx="5486400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184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PPV</Template>
  <TotalTime>136</TotalTime>
  <Words>1619</Words>
  <Application>Microsoft Office PowerPoint</Application>
  <PresentationFormat>On-screen Show (4:3)</PresentationFormat>
  <Paragraphs>169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Bebas Neue</vt:lpstr>
      <vt:lpstr>Calibri</vt:lpstr>
      <vt:lpstr>Courier New</vt:lpstr>
      <vt:lpstr>Georgia</vt:lpstr>
      <vt:lpstr>Times New Roman</vt:lpstr>
      <vt:lpstr>Wingdings</vt:lpstr>
      <vt:lpstr>template PPV</vt:lpstr>
      <vt:lpstr>Worksheet</vt:lpstr>
      <vt:lpstr>НАЦРТ ЗАКОНА О СИСТЕМУ ПЛАТА ЗАПОСЛЕНИХ У ЈАВНОМ СЕКТОРУ</vt:lpstr>
      <vt:lpstr>РАЗЛОЗИ ЗА ДОНОШЕЊЕ</vt:lpstr>
      <vt:lpstr>ОСНОВНИ ЦИЉЕВИ ЗАКОНА</vt:lpstr>
      <vt:lpstr>САДРЖИНА НАЦРТА ЗАКОНА</vt:lpstr>
      <vt:lpstr>ОБУХВАТ ЗАКОНА</vt:lpstr>
      <vt:lpstr>ПРЕДЛОЖЕНИ ИЗУЗЕЦИ</vt:lpstr>
      <vt:lpstr>ОСНОВНА ПЛАТА</vt:lpstr>
      <vt:lpstr>ВРЕДНОВАЊЕ ПОСЛОВА</vt:lpstr>
      <vt:lpstr>КРИТЕРИЈУМИ </vt:lpstr>
      <vt:lpstr>ДОДАЦИ НА ПЛАТУ</vt:lpstr>
      <vt:lpstr>ВРЕДНОВАЊЕ РЕЗУЛТАТА РАДА</vt:lpstr>
      <vt:lpstr>НАКНАДА ПЛАТЕ</vt:lpstr>
      <vt:lpstr>НАКНАДА ТРОШКОВА И ДРУГА ПРИМАЊА</vt:lpstr>
      <vt:lpstr> ПРАВА ЗА ВРЕМЕ РАДА У ИНОСТРАНСТВУ И У ПОСЕБНИМ ТЕЛИМА</vt:lpstr>
      <vt:lpstr>ПРВА ФАЗА УСАГЛАШАВАЊА ПОСЕБНИХ ПРОПИСА</vt:lpstr>
      <vt:lpstr>УСАГЛАШАВАЊЕ СЕКТОРСКИХ ЗАКОНА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Bojana</dc:creator>
  <cp:lastModifiedBy>Дражен Маравић</cp:lastModifiedBy>
  <cp:revision>30</cp:revision>
  <cp:lastPrinted>2015-11-10T10:22:00Z</cp:lastPrinted>
  <dcterms:created xsi:type="dcterms:W3CDTF">2015-10-26T12:25:16Z</dcterms:created>
  <dcterms:modified xsi:type="dcterms:W3CDTF">2015-11-10T10:23:23Z</dcterms:modified>
</cp:coreProperties>
</file>